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tags/tag2.xml" ContentType="application/vnd.openxmlformats-officedocument.presentationml.tags+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73" r:id="rId4"/>
  </p:sldMasterIdLst>
  <p:notesMasterIdLst>
    <p:notesMasterId r:id="rId48"/>
  </p:notesMasterIdLst>
  <p:handoutMasterIdLst>
    <p:handoutMasterId r:id="rId49"/>
  </p:handoutMasterIdLst>
  <p:sldIdLst>
    <p:sldId id="256" r:id="rId5"/>
    <p:sldId id="352" r:id="rId6"/>
    <p:sldId id="348" r:id="rId7"/>
    <p:sldId id="349" r:id="rId8"/>
    <p:sldId id="378" r:id="rId9"/>
    <p:sldId id="423" r:id="rId10"/>
    <p:sldId id="379" r:id="rId11"/>
    <p:sldId id="386" r:id="rId12"/>
    <p:sldId id="432" r:id="rId13"/>
    <p:sldId id="400" r:id="rId14"/>
    <p:sldId id="401" r:id="rId15"/>
    <p:sldId id="403" r:id="rId16"/>
    <p:sldId id="405" r:id="rId17"/>
    <p:sldId id="408" r:id="rId18"/>
    <p:sldId id="427" r:id="rId19"/>
    <p:sldId id="407" r:id="rId20"/>
    <p:sldId id="425" r:id="rId21"/>
    <p:sldId id="406" r:id="rId22"/>
    <p:sldId id="426" r:id="rId23"/>
    <p:sldId id="428" r:id="rId24"/>
    <p:sldId id="434" r:id="rId25"/>
    <p:sldId id="429" r:id="rId26"/>
    <p:sldId id="410" r:id="rId27"/>
    <p:sldId id="430" r:id="rId28"/>
    <p:sldId id="431" r:id="rId29"/>
    <p:sldId id="411" r:id="rId30"/>
    <p:sldId id="409" r:id="rId31"/>
    <p:sldId id="416" r:id="rId32"/>
    <p:sldId id="389" r:id="rId33"/>
    <p:sldId id="390" r:id="rId34"/>
    <p:sldId id="391" r:id="rId35"/>
    <p:sldId id="392" r:id="rId36"/>
    <p:sldId id="393" r:id="rId37"/>
    <p:sldId id="394" r:id="rId38"/>
    <p:sldId id="395" r:id="rId39"/>
    <p:sldId id="396" r:id="rId40"/>
    <p:sldId id="397" r:id="rId41"/>
    <p:sldId id="398" r:id="rId42"/>
    <p:sldId id="412" r:id="rId43"/>
    <p:sldId id="415" r:id="rId44"/>
    <p:sldId id="424" r:id="rId45"/>
    <p:sldId id="422" r:id="rId46"/>
    <p:sldId id="350" r:id="rId47"/>
  </p:sldIdLst>
  <p:sldSz cx="9105900" cy="6832600"/>
  <p:notesSz cx="6797675" cy="9874250"/>
  <p:kinsoku lang="ja-JP" invalStChars="、。，．・：；？！゛゜ヽヾゝゞ々ー’”）〕］｝〉》」』】°‰′″℃￠％ぁぃぅぇぉっゃゅょゎァィゥェォッャュョヮヵヶ!%),.:;?]}｡｣､･ｧｨｩｪｫｬｭｮｯｰﾞﾟ" invalEndChars="‘“（〔［｛〈《「『【￥＄$([\{｢￡"/>
  <p:defaultTextStyle>
    <a:defPPr>
      <a:defRPr lang="en-GB"/>
    </a:defPPr>
    <a:lvl1pPr algn="l" rtl="0" eaLnBrk="0" fontAlgn="base" hangingPunct="0">
      <a:spcBef>
        <a:spcPct val="0"/>
      </a:spcBef>
      <a:spcAft>
        <a:spcPct val="0"/>
      </a:spcAft>
      <a:defRPr kern="1200">
        <a:solidFill>
          <a:schemeClr val="tx1"/>
        </a:solidFill>
        <a:latin typeface="Times New Roman" pitchFamily="18" charset="0"/>
        <a:ea typeface="+mn-ea"/>
        <a:cs typeface="+mn-cs"/>
      </a:defRPr>
    </a:lvl1pPr>
    <a:lvl2pPr marL="455613" indent="1588" algn="l" rtl="0" eaLnBrk="0" fontAlgn="base" hangingPunct="0">
      <a:spcBef>
        <a:spcPct val="0"/>
      </a:spcBef>
      <a:spcAft>
        <a:spcPct val="0"/>
      </a:spcAft>
      <a:defRPr kern="1200">
        <a:solidFill>
          <a:schemeClr val="tx1"/>
        </a:solidFill>
        <a:latin typeface="Times New Roman" pitchFamily="18" charset="0"/>
        <a:ea typeface="+mn-ea"/>
        <a:cs typeface="+mn-cs"/>
      </a:defRPr>
    </a:lvl2pPr>
    <a:lvl3pPr marL="912813" indent="1588" algn="l" rtl="0" eaLnBrk="0" fontAlgn="base" hangingPunct="0">
      <a:spcBef>
        <a:spcPct val="0"/>
      </a:spcBef>
      <a:spcAft>
        <a:spcPct val="0"/>
      </a:spcAft>
      <a:defRPr kern="1200">
        <a:solidFill>
          <a:schemeClr val="tx1"/>
        </a:solidFill>
        <a:latin typeface="Times New Roman" pitchFamily="18" charset="0"/>
        <a:ea typeface="+mn-ea"/>
        <a:cs typeface="+mn-cs"/>
      </a:defRPr>
    </a:lvl3pPr>
    <a:lvl4pPr marL="1370013" indent="1588" algn="l" rtl="0" eaLnBrk="0" fontAlgn="base" hangingPunct="0">
      <a:spcBef>
        <a:spcPct val="0"/>
      </a:spcBef>
      <a:spcAft>
        <a:spcPct val="0"/>
      </a:spcAft>
      <a:defRPr kern="1200">
        <a:solidFill>
          <a:schemeClr val="tx1"/>
        </a:solidFill>
        <a:latin typeface="Times New Roman" pitchFamily="18" charset="0"/>
        <a:ea typeface="+mn-ea"/>
        <a:cs typeface="+mn-cs"/>
      </a:defRPr>
    </a:lvl4pPr>
    <a:lvl5pPr marL="1827213" indent="1588" algn="l" rtl="0" eaLnBrk="0" fontAlgn="base" hangingPunct="0">
      <a:spcBef>
        <a:spcPct val="0"/>
      </a:spcBef>
      <a:spcAft>
        <a:spcPct val="0"/>
      </a:spcAft>
      <a:defRPr kern="1200">
        <a:solidFill>
          <a:schemeClr val="tx1"/>
        </a:solidFill>
        <a:latin typeface="Times New Roman" pitchFamily="18" charset="0"/>
        <a:ea typeface="+mn-ea"/>
        <a:cs typeface="+mn-cs"/>
      </a:defRPr>
    </a:lvl5pPr>
    <a:lvl6pPr marL="2286000" algn="l" defTabSz="914400" rtl="0" eaLnBrk="1" latinLnBrk="0" hangingPunct="1">
      <a:defRPr kern="1200">
        <a:solidFill>
          <a:schemeClr val="tx1"/>
        </a:solidFill>
        <a:latin typeface="Times New Roman" pitchFamily="18" charset="0"/>
        <a:ea typeface="+mn-ea"/>
        <a:cs typeface="+mn-cs"/>
      </a:defRPr>
    </a:lvl6pPr>
    <a:lvl7pPr marL="2743200" algn="l" defTabSz="914400" rtl="0" eaLnBrk="1" latinLnBrk="0" hangingPunct="1">
      <a:defRPr kern="1200">
        <a:solidFill>
          <a:schemeClr val="tx1"/>
        </a:solidFill>
        <a:latin typeface="Times New Roman" pitchFamily="18" charset="0"/>
        <a:ea typeface="+mn-ea"/>
        <a:cs typeface="+mn-cs"/>
      </a:defRPr>
    </a:lvl7pPr>
    <a:lvl8pPr marL="3200400" algn="l" defTabSz="914400" rtl="0" eaLnBrk="1" latinLnBrk="0" hangingPunct="1">
      <a:defRPr kern="1200">
        <a:solidFill>
          <a:schemeClr val="tx1"/>
        </a:solidFill>
        <a:latin typeface="Times New Roman" pitchFamily="18" charset="0"/>
        <a:ea typeface="+mn-ea"/>
        <a:cs typeface="+mn-cs"/>
      </a:defRPr>
    </a:lvl8pPr>
    <a:lvl9pPr marL="3657600" algn="l" defTabSz="914400" rtl="0" eaLnBrk="1" latinLnBrk="0" hangingPunct="1">
      <a:defRPr kern="1200">
        <a:solidFill>
          <a:schemeClr val="tx1"/>
        </a:solidFill>
        <a:latin typeface="Times New Roman" pitchFamily="18" charset="0"/>
        <a:ea typeface="+mn-ea"/>
        <a:cs typeface="+mn-cs"/>
      </a:defRPr>
    </a:lvl9pPr>
  </p:defaultTextStyle>
  <p:extLst>
    <p:ext uri="{EFAFB233-063F-42B5-8137-9DF3F51BA10A}">
      <p15:sldGuideLst xmlns:p15="http://schemas.microsoft.com/office/powerpoint/2012/main">
        <p15:guide id="1" orient="horz" pos="2152">
          <p15:clr>
            <a:srgbClr val="A4A3A4"/>
          </p15:clr>
        </p15:guide>
        <p15:guide id="2" pos="2868">
          <p15:clr>
            <a:srgbClr val="A4A3A4"/>
          </p15:clr>
        </p15:guide>
      </p15:sldGuideLst>
    </p:ext>
    <p:ext uri="{2D200454-40CA-4A62-9FC3-DE9A4176ACB9}">
      <p15:notesGuideLst xmlns:p15="http://schemas.microsoft.com/office/powerpoint/2012/main">
        <p15:guide id="1" orient="horz" pos="3109">
          <p15:clr>
            <a:srgbClr val="A4A3A4"/>
          </p15:clr>
        </p15:guide>
        <p15:guide id="2" pos="214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FFFF"/>
    <a:srgbClr val="FF00FF"/>
    <a:srgbClr val="0000FF"/>
    <a:srgbClr val="00FF00"/>
    <a:srgbClr val="FF0000"/>
    <a:srgbClr val="FFFFFF"/>
    <a:srgbClr val="006600"/>
    <a:srgbClr val="00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38" autoAdjust="0"/>
    <p:restoredTop sz="95306" autoAdjust="0"/>
  </p:normalViewPr>
  <p:slideViewPr>
    <p:cSldViewPr>
      <p:cViewPr varScale="1">
        <p:scale>
          <a:sx n="155" d="100"/>
          <a:sy n="155" d="100"/>
        </p:scale>
        <p:origin x="1992" y="114"/>
      </p:cViewPr>
      <p:guideLst>
        <p:guide orient="horz" pos="2152"/>
        <p:guide pos="2868"/>
      </p:guideLst>
    </p:cSldViewPr>
  </p:slideViewPr>
  <p:outlineViewPr>
    <p:cViewPr>
      <p:scale>
        <a:sx n="33" d="100"/>
        <a:sy n="33" d="100"/>
      </p:scale>
      <p:origin x="0" y="826"/>
    </p:cViewPr>
  </p:outlineViewPr>
  <p:notesTextViewPr>
    <p:cViewPr>
      <p:scale>
        <a:sx n="100" d="100"/>
        <a:sy n="100" d="100"/>
      </p:scale>
      <p:origin x="0" y="0"/>
    </p:cViewPr>
  </p:notesTextViewPr>
  <p:sorterViewPr>
    <p:cViewPr>
      <p:scale>
        <a:sx n="66" d="100"/>
        <a:sy n="66" d="100"/>
      </p:scale>
      <p:origin x="0" y="0"/>
    </p:cViewPr>
  </p:sorterViewPr>
  <p:notesViewPr>
    <p:cSldViewPr>
      <p:cViewPr>
        <p:scale>
          <a:sx n="100" d="100"/>
          <a:sy n="100" d="100"/>
        </p:scale>
        <p:origin x="5490" y="540"/>
      </p:cViewPr>
      <p:guideLst>
        <p:guide orient="horz" pos="3109"/>
        <p:guide pos="2141"/>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tableStyles" Target="tableStyles.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handoutMaster" Target="handoutMasters/handout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4.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9069624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body" sz="quarter" idx="3"/>
          </p:nvPr>
        </p:nvSpPr>
        <p:spPr bwMode="auto">
          <a:xfrm>
            <a:off x="906463" y="4691063"/>
            <a:ext cx="4983162" cy="4157662"/>
          </a:xfrm>
          <a:prstGeom prst="rect">
            <a:avLst/>
          </a:prstGeom>
          <a:noFill/>
          <a:ln w="12700">
            <a:noFill/>
            <a:miter lim="800000"/>
            <a:headEnd/>
            <a:tailEnd/>
          </a:ln>
          <a:effectLst/>
        </p:spPr>
        <p:txBody>
          <a:bodyPr vert="horz" wrap="square" lIns="90566" tIns="44490" rIns="90566" bIns="44490" numCol="1" anchor="t" anchorCtr="0" compatLnSpc="1">
            <a:prstTxWarp prst="textNoShape">
              <a:avLst/>
            </a:prstTxWarp>
          </a:bodyPr>
          <a:lstStyle/>
          <a:p>
            <a:pPr lvl="0"/>
            <a:r>
              <a:rPr lang="en-GB" noProof="0" dirty="0"/>
              <a:t>Click to edit Master notes styles</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51203" name="Rectangle 3"/>
          <p:cNvSpPr>
            <a:spLocks noGrp="1" noRot="1" noChangeAspect="1" noChangeArrowheads="1" noTextEdit="1"/>
          </p:cNvSpPr>
          <p:nvPr>
            <p:ph type="sldImg" idx="2"/>
          </p:nvPr>
        </p:nvSpPr>
        <p:spPr bwMode="auto">
          <a:xfrm>
            <a:off x="949325" y="746125"/>
            <a:ext cx="4899025" cy="3675063"/>
          </a:xfrm>
          <a:prstGeom prst="rect">
            <a:avLst/>
          </a:prstGeom>
          <a:noFill/>
          <a:ln w="12700">
            <a:solidFill>
              <a:schemeClr val="tx1"/>
            </a:solidFill>
            <a:miter lim="800000"/>
            <a:headEnd/>
            <a:tailEnd/>
          </a:ln>
        </p:spPr>
      </p:sp>
    </p:spTree>
    <p:extLst>
      <p:ext uri="{BB962C8B-B14F-4D97-AF65-F5344CB8AC3E}">
        <p14:creationId xmlns:p14="http://schemas.microsoft.com/office/powerpoint/2010/main" val="267190152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5613"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2813"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0013"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7213"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5735" algn="l" defTabSz="914294" rtl="0" eaLnBrk="1" latinLnBrk="0" hangingPunct="1">
      <a:defRPr sz="1200" kern="1200">
        <a:solidFill>
          <a:schemeClr val="tx1"/>
        </a:solidFill>
        <a:latin typeface="+mn-lt"/>
        <a:ea typeface="+mn-ea"/>
        <a:cs typeface="+mn-cs"/>
      </a:defRPr>
    </a:lvl6pPr>
    <a:lvl7pPr marL="2742882" algn="l" defTabSz="914294" rtl="0" eaLnBrk="1" latinLnBrk="0" hangingPunct="1">
      <a:defRPr sz="1200" kern="1200">
        <a:solidFill>
          <a:schemeClr val="tx1"/>
        </a:solidFill>
        <a:latin typeface="+mn-lt"/>
        <a:ea typeface="+mn-ea"/>
        <a:cs typeface="+mn-cs"/>
      </a:defRPr>
    </a:lvl7pPr>
    <a:lvl8pPr marL="3200030" algn="l" defTabSz="914294" rtl="0" eaLnBrk="1" latinLnBrk="0" hangingPunct="1">
      <a:defRPr sz="1200" kern="1200">
        <a:solidFill>
          <a:schemeClr val="tx1"/>
        </a:solidFill>
        <a:latin typeface="+mn-lt"/>
        <a:ea typeface="+mn-ea"/>
        <a:cs typeface="+mn-cs"/>
      </a:defRPr>
    </a:lvl8pPr>
    <a:lvl9pPr marL="3657178" algn="l" defTabSz="914294"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Rot="1" noChangeAspect="1" noChangeArrowheads="1" noTextEdit="1"/>
          </p:cNvSpPr>
          <p:nvPr>
            <p:ph type="sldImg"/>
          </p:nvPr>
        </p:nvSpPr>
        <p:spPr>
          <a:ln/>
        </p:spPr>
      </p:sp>
      <p:sp>
        <p:nvSpPr>
          <p:cNvPr id="52227" name="Rectangle 3"/>
          <p:cNvSpPr>
            <a:spLocks noGrp="1" noChangeArrowheads="1"/>
          </p:cNvSpPr>
          <p:nvPr>
            <p:ph type="body" idx="1"/>
          </p:nvPr>
        </p:nvSpPr>
        <p:spPr>
          <a:noFill/>
          <a:ln w="9525"/>
        </p:spPr>
        <p:txBody>
          <a:bodyPr/>
          <a:lstStyle/>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Rot="1" noChangeAspect="1" noChangeArrowheads="1" noTextEdit="1"/>
          </p:cNvSpPr>
          <p:nvPr>
            <p:ph type="sldImg"/>
          </p:nvPr>
        </p:nvSpPr>
        <p:spPr>
          <a:ln/>
        </p:spPr>
      </p:sp>
      <p:sp>
        <p:nvSpPr>
          <p:cNvPr id="57347" name="Rectangle 3"/>
          <p:cNvSpPr>
            <a:spLocks noGrp="1" noChangeArrowheads="1"/>
          </p:cNvSpPr>
          <p:nvPr>
            <p:ph type="body" idx="1"/>
          </p:nvPr>
        </p:nvSpPr>
        <p:spPr>
          <a:noFill/>
          <a:ln w="9525"/>
        </p:spPr>
        <p:txBody>
          <a:bodyP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2625" y="2122488"/>
            <a:ext cx="7740650" cy="1465262"/>
          </a:xfrm>
        </p:spPr>
        <p:txBody>
          <a:bodyPr/>
          <a:lstStyle/>
          <a:p>
            <a:r>
              <a:rPr lang="en-US"/>
              <a:t>Click to edit Master title style</a:t>
            </a:r>
            <a:endParaRPr lang="en-GB"/>
          </a:p>
        </p:txBody>
      </p:sp>
      <p:sp>
        <p:nvSpPr>
          <p:cNvPr id="3" name="Subtitle 2"/>
          <p:cNvSpPr>
            <a:spLocks noGrp="1"/>
          </p:cNvSpPr>
          <p:nvPr>
            <p:ph type="subTitle" idx="1"/>
          </p:nvPr>
        </p:nvSpPr>
        <p:spPr>
          <a:xfrm>
            <a:off x="1365252" y="3871913"/>
            <a:ext cx="6375400" cy="1746250"/>
          </a:xfrm>
        </p:spPr>
        <p:txBody>
          <a:bodyPr/>
          <a:lstStyle>
            <a:lvl1pPr marL="0" indent="0" algn="ctr">
              <a:buNone/>
              <a:defRPr/>
            </a:lvl1pPr>
            <a:lvl2pPr marL="457094" indent="0" algn="ctr">
              <a:buNone/>
              <a:defRPr/>
            </a:lvl2pPr>
            <a:lvl3pPr marL="914189" indent="0" algn="ctr">
              <a:buNone/>
              <a:defRPr/>
            </a:lvl3pPr>
            <a:lvl4pPr marL="1371283" indent="0" algn="ctr">
              <a:buNone/>
              <a:defRPr/>
            </a:lvl4pPr>
            <a:lvl5pPr marL="1828376" indent="0" algn="ctr">
              <a:buNone/>
              <a:defRPr/>
            </a:lvl5pPr>
            <a:lvl6pPr marL="2285470" indent="0" algn="ctr">
              <a:buNone/>
              <a:defRPr/>
            </a:lvl6pPr>
            <a:lvl7pPr marL="2742565" indent="0" algn="ctr">
              <a:buNone/>
              <a:defRPr/>
            </a:lvl7pPr>
            <a:lvl8pPr marL="3199660" indent="0" algn="ctr">
              <a:buNone/>
              <a:defRPr/>
            </a:lvl8pPr>
            <a:lvl9pPr marL="3656755" indent="0" algn="ctr">
              <a:buNone/>
              <a:defRPr/>
            </a:lvl9pPr>
          </a:lstStyle>
          <a:p>
            <a:r>
              <a:rPr lang="en-US"/>
              <a:t>Click to edit Master subtitle style</a:t>
            </a:r>
            <a:endParaRPr lang="en-GB"/>
          </a:p>
        </p:txBody>
      </p:sp>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endParaRPr lang="en-GB"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59565" y="261940"/>
            <a:ext cx="2098675" cy="6049962"/>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361952" y="261940"/>
            <a:ext cx="6145213" cy="60499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5295" y="158162"/>
            <a:ext cx="8195310" cy="1254225"/>
          </a:xfrm>
        </p:spPr>
        <p:txBody>
          <a:bodyPr/>
          <a:lstStyle/>
          <a:p>
            <a:r>
              <a:rPr lang="en-US"/>
              <a:t>Click to edit Master title style</a:t>
            </a:r>
            <a:endParaRPr lang="en-GB"/>
          </a:p>
        </p:txBody>
      </p:sp>
      <p:sp>
        <p:nvSpPr>
          <p:cNvPr id="3" name="Text Placeholder 2"/>
          <p:cNvSpPr>
            <a:spLocks noGrp="1"/>
          </p:cNvSpPr>
          <p:nvPr>
            <p:ph type="body" sz="half" idx="1"/>
          </p:nvPr>
        </p:nvSpPr>
        <p:spPr>
          <a:xfrm>
            <a:off x="455295" y="1594274"/>
            <a:ext cx="4021773" cy="451394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628832" y="1594274"/>
            <a:ext cx="4021773" cy="451394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a:xfrm>
            <a:off x="455613" y="6219825"/>
            <a:ext cx="2124075" cy="455613"/>
          </a:xfrm>
          <a:prstGeom prst="rect">
            <a:avLst/>
          </a:prstGeom>
        </p:spPr>
        <p:txBody>
          <a:bodyPr vert="horz" wrap="square" lIns="91074" tIns="45537" rIns="91074" bIns="45537" numCol="1" anchor="t" anchorCtr="0" compatLnSpc="1">
            <a:prstTxWarp prst="textNoShape">
              <a:avLst/>
            </a:prstTxWarp>
          </a:bodyPr>
          <a:lstStyle>
            <a:lvl1pPr>
              <a:defRPr>
                <a:ea typeface="宋体" pitchFamily="2" charset="-122"/>
              </a:defRPr>
            </a:lvl1pPr>
          </a:lstStyle>
          <a:p>
            <a:pPr>
              <a:defRPr/>
            </a:pPr>
            <a:endParaRPr lang="en-US" altLang="zh-CN"/>
          </a:p>
        </p:txBody>
      </p:sp>
      <p:sp>
        <p:nvSpPr>
          <p:cNvPr id="6" name="Footer Placeholder 5"/>
          <p:cNvSpPr>
            <a:spLocks noGrp="1"/>
          </p:cNvSpPr>
          <p:nvPr>
            <p:ph type="ftr" sz="quarter" idx="11"/>
          </p:nvPr>
        </p:nvSpPr>
        <p:spPr>
          <a:xfrm>
            <a:off x="3111500" y="6224588"/>
            <a:ext cx="2882900" cy="455612"/>
          </a:xfrm>
          <a:prstGeom prst="rect">
            <a:avLst/>
          </a:prstGeom>
        </p:spPr>
        <p:txBody>
          <a:bodyPr vert="horz" wrap="square" lIns="91074" tIns="45537" rIns="91074" bIns="45537" numCol="1" anchor="t" anchorCtr="0" compatLnSpc="1">
            <a:prstTxWarp prst="textNoShape">
              <a:avLst/>
            </a:prstTxWarp>
          </a:bodyPr>
          <a:lstStyle>
            <a:lvl1pPr>
              <a:defRPr>
                <a:ea typeface="宋体" pitchFamily="2" charset="-122"/>
              </a:defRPr>
            </a:lvl1pPr>
          </a:lstStyle>
          <a:p>
            <a:pPr>
              <a:defRPr/>
            </a:pPr>
            <a:endParaRPr lang="en-US" altLang="zh-CN"/>
          </a:p>
        </p:txBody>
      </p:sp>
      <p:sp>
        <p:nvSpPr>
          <p:cNvPr id="7" name="Slide Number Placeholder 6"/>
          <p:cNvSpPr>
            <a:spLocks noGrp="1"/>
          </p:cNvSpPr>
          <p:nvPr>
            <p:ph type="sldNum" sz="quarter" idx="12"/>
          </p:nvPr>
        </p:nvSpPr>
        <p:spPr>
          <a:xfrm>
            <a:off x="6526213" y="6219825"/>
            <a:ext cx="2124075" cy="455613"/>
          </a:xfrm>
          <a:prstGeom prst="rect">
            <a:avLst/>
          </a:prstGeom>
        </p:spPr>
        <p:txBody>
          <a:bodyPr vert="horz" wrap="square" lIns="91074" tIns="45537" rIns="91074" bIns="45537" numCol="1" anchor="t" anchorCtr="0" compatLnSpc="1">
            <a:prstTxWarp prst="textNoShape">
              <a:avLst/>
            </a:prstTxWarp>
          </a:bodyPr>
          <a:lstStyle>
            <a:lvl1pPr>
              <a:defRPr>
                <a:ea typeface="宋体" pitchFamily="2" charset="-122"/>
              </a:defRPr>
            </a:lvl1pPr>
          </a:lstStyle>
          <a:p>
            <a:pPr>
              <a:defRPr/>
            </a:pPr>
            <a:fld id="{C8C82FAB-791A-4CAA-A591-E6D2007C8710}" type="slidenum">
              <a:rPr lang="en-US" altLang="zh-CN"/>
              <a:pPr>
                <a:defRPr/>
              </a:pPr>
              <a:t>‹#›</a:t>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19138" y="4391027"/>
            <a:ext cx="7740650" cy="1357313"/>
          </a:xfrm>
        </p:spPr>
        <p:txBody>
          <a:bodyPr anchor="t"/>
          <a:lstStyle>
            <a:lvl1pPr algn="l">
              <a:defRPr sz="4000" b="1" cap="all"/>
            </a:lvl1pPr>
          </a:lstStyle>
          <a:p>
            <a:r>
              <a:rPr lang="en-US"/>
              <a:t>Click to edit Master title style</a:t>
            </a:r>
            <a:endParaRPr lang="en-GB"/>
          </a:p>
        </p:txBody>
      </p:sp>
      <p:sp>
        <p:nvSpPr>
          <p:cNvPr id="3" name="Text Placeholder 2"/>
          <p:cNvSpPr>
            <a:spLocks noGrp="1"/>
          </p:cNvSpPr>
          <p:nvPr>
            <p:ph type="body" idx="1"/>
          </p:nvPr>
        </p:nvSpPr>
        <p:spPr>
          <a:xfrm>
            <a:off x="719138" y="2895602"/>
            <a:ext cx="7740650" cy="1495425"/>
          </a:xfrm>
        </p:spPr>
        <p:txBody>
          <a:bodyPr anchor="b"/>
          <a:lstStyle>
            <a:lvl1pPr marL="0" indent="0">
              <a:buNone/>
              <a:defRPr sz="2000"/>
            </a:lvl1pPr>
            <a:lvl2pPr marL="457094" indent="0">
              <a:buNone/>
              <a:defRPr sz="1800"/>
            </a:lvl2pPr>
            <a:lvl3pPr marL="914189" indent="0">
              <a:buNone/>
              <a:defRPr sz="1600"/>
            </a:lvl3pPr>
            <a:lvl4pPr marL="1371283" indent="0">
              <a:buNone/>
              <a:defRPr sz="1400"/>
            </a:lvl4pPr>
            <a:lvl5pPr marL="1828376" indent="0">
              <a:buNone/>
              <a:defRPr sz="1400"/>
            </a:lvl5pPr>
            <a:lvl6pPr marL="2285470" indent="0">
              <a:buNone/>
              <a:defRPr sz="1400"/>
            </a:lvl6pPr>
            <a:lvl7pPr marL="2742565" indent="0">
              <a:buNone/>
              <a:defRPr sz="1400"/>
            </a:lvl7pPr>
            <a:lvl8pPr marL="3199660" indent="0">
              <a:buNone/>
              <a:defRPr sz="1400"/>
            </a:lvl8pPr>
            <a:lvl9pPr marL="3656755" indent="0">
              <a:buNone/>
              <a:defRPr sz="1400"/>
            </a:lvl9pPr>
          </a:lstStyle>
          <a:p>
            <a:pPr lvl="0"/>
            <a:r>
              <a:rPr lang="en-US"/>
              <a:t>Click to edit Master text styles</a:t>
            </a:r>
          </a:p>
        </p:txBody>
      </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361952" y="1435100"/>
            <a:ext cx="412115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635500" y="1435100"/>
            <a:ext cx="4122738"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5613" y="273052"/>
            <a:ext cx="8194675" cy="1139825"/>
          </a:xfrm>
        </p:spPr>
        <p:txBody>
          <a:bodyPr/>
          <a:lstStyle>
            <a:lvl1pPr>
              <a:defRPr/>
            </a:lvl1pPr>
          </a:lstStyle>
          <a:p>
            <a:r>
              <a:rPr lang="en-US"/>
              <a:t>Click to edit Master title style</a:t>
            </a:r>
            <a:endParaRPr lang="en-GB"/>
          </a:p>
        </p:txBody>
      </p:sp>
      <p:sp>
        <p:nvSpPr>
          <p:cNvPr id="3" name="Text Placeholder 2"/>
          <p:cNvSpPr>
            <a:spLocks noGrp="1"/>
          </p:cNvSpPr>
          <p:nvPr>
            <p:ph type="body" idx="1"/>
          </p:nvPr>
        </p:nvSpPr>
        <p:spPr>
          <a:xfrm>
            <a:off x="455613" y="1528765"/>
            <a:ext cx="4022725" cy="638175"/>
          </a:xfrm>
        </p:spPr>
        <p:txBody>
          <a:bodyPr anchor="b"/>
          <a:lstStyle>
            <a:lvl1pPr marL="0" indent="0">
              <a:buNone/>
              <a:defRPr sz="2400" b="1"/>
            </a:lvl1pPr>
            <a:lvl2pPr marL="457094" indent="0">
              <a:buNone/>
              <a:defRPr sz="2000" b="1"/>
            </a:lvl2pPr>
            <a:lvl3pPr marL="914189" indent="0">
              <a:buNone/>
              <a:defRPr sz="1800" b="1"/>
            </a:lvl3pPr>
            <a:lvl4pPr marL="1371283" indent="0">
              <a:buNone/>
              <a:defRPr sz="1600" b="1"/>
            </a:lvl4pPr>
            <a:lvl5pPr marL="1828376" indent="0">
              <a:buNone/>
              <a:defRPr sz="1600" b="1"/>
            </a:lvl5pPr>
            <a:lvl6pPr marL="2285470" indent="0">
              <a:buNone/>
              <a:defRPr sz="1600" b="1"/>
            </a:lvl6pPr>
            <a:lvl7pPr marL="2742565" indent="0">
              <a:buNone/>
              <a:defRPr sz="1600" b="1"/>
            </a:lvl7pPr>
            <a:lvl8pPr marL="3199660" indent="0">
              <a:buNone/>
              <a:defRPr sz="1600" b="1"/>
            </a:lvl8pPr>
            <a:lvl9pPr marL="3656755" indent="0">
              <a:buNone/>
              <a:defRPr sz="1600" b="1"/>
            </a:lvl9pPr>
          </a:lstStyle>
          <a:p>
            <a:pPr lvl="0"/>
            <a:r>
              <a:rPr lang="en-US"/>
              <a:t>Click to edit Master text styles</a:t>
            </a:r>
          </a:p>
        </p:txBody>
      </p:sp>
      <p:sp>
        <p:nvSpPr>
          <p:cNvPr id="4" name="Content Placeholder 3"/>
          <p:cNvSpPr>
            <a:spLocks noGrp="1"/>
          </p:cNvSpPr>
          <p:nvPr>
            <p:ph sz="half" idx="2"/>
          </p:nvPr>
        </p:nvSpPr>
        <p:spPr>
          <a:xfrm>
            <a:off x="455613" y="2166938"/>
            <a:ext cx="4022725" cy="39370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4625977" y="1528765"/>
            <a:ext cx="4024313" cy="638175"/>
          </a:xfrm>
        </p:spPr>
        <p:txBody>
          <a:bodyPr anchor="b"/>
          <a:lstStyle>
            <a:lvl1pPr marL="0" indent="0">
              <a:buNone/>
              <a:defRPr sz="2400" b="1"/>
            </a:lvl1pPr>
            <a:lvl2pPr marL="457094" indent="0">
              <a:buNone/>
              <a:defRPr sz="2000" b="1"/>
            </a:lvl2pPr>
            <a:lvl3pPr marL="914189" indent="0">
              <a:buNone/>
              <a:defRPr sz="1800" b="1"/>
            </a:lvl3pPr>
            <a:lvl4pPr marL="1371283" indent="0">
              <a:buNone/>
              <a:defRPr sz="1600" b="1"/>
            </a:lvl4pPr>
            <a:lvl5pPr marL="1828376" indent="0">
              <a:buNone/>
              <a:defRPr sz="1600" b="1"/>
            </a:lvl5pPr>
            <a:lvl6pPr marL="2285470" indent="0">
              <a:buNone/>
              <a:defRPr sz="1600" b="1"/>
            </a:lvl6pPr>
            <a:lvl7pPr marL="2742565" indent="0">
              <a:buNone/>
              <a:defRPr sz="1600" b="1"/>
            </a:lvl7pPr>
            <a:lvl8pPr marL="3199660" indent="0">
              <a:buNone/>
              <a:defRPr sz="1600" b="1"/>
            </a:lvl8pPr>
            <a:lvl9pPr marL="3656755"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5977" y="2166938"/>
            <a:ext cx="4024313" cy="39370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Tree>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5613" y="271465"/>
            <a:ext cx="2995612" cy="1158875"/>
          </a:xfrm>
        </p:spPr>
        <p:txBody>
          <a:bodyPr/>
          <a:lstStyle>
            <a:lvl1pPr algn="l">
              <a:defRPr sz="2000" b="1"/>
            </a:lvl1pPr>
          </a:lstStyle>
          <a:p>
            <a:r>
              <a:rPr lang="en-US"/>
              <a:t>Click to edit Master title style</a:t>
            </a:r>
            <a:endParaRPr lang="en-GB"/>
          </a:p>
        </p:txBody>
      </p:sp>
      <p:sp>
        <p:nvSpPr>
          <p:cNvPr id="3" name="Content Placeholder 2"/>
          <p:cNvSpPr>
            <a:spLocks noGrp="1"/>
          </p:cNvSpPr>
          <p:nvPr>
            <p:ph idx="1"/>
          </p:nvPr>
        </p:nvSpPr>
        <p:spPr>
          <a:xfrm>
            <a:off x="3560763" y="271465"/>
            <a:ext cx="5089525" cy="583247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455613" y="1430338"/>
            <a:ext cx="2995612" cy="4673600"/>
          </a:xfrm>
        </p:spPr>
        <p:txBody>
          <a:bodyPr/>
          <a:lstStyle>
            <a:lvl1pPr marL="0" indent="0">
              <a:buNone/>
              <a:defRPr sz="1400"/>
            </a:lvl1pPr>
            <a:lvl2pPr marL="457094" indent="0">
              <a:buNone/>
              <a:defRPr sz="1200"/>
            </a:lvl2pPr>
            <a:lvl3pPr marL="914189" indent="0">
              <a:buNone/>
              <a:defRPr sz="1000"/>
            </a:lvl3pPr>
            <a:lvl4pPr marL="1371283" indent="0">
              <a:buNone/>
              <a:defRPr sz="900"/>
            </a:lvl4pPr>
            <a:lvl5pPr marL="1828376" indent="0">
              <a:buNone/>
              <a:defRPr sz="900"/>
            </a:lvl5pPr>
            <a:lvl6pPr marL="2285470" indent="0">
              <a:buNone/>
              <a:defRPr sz="900"/>
            </a:lvl6pPr>
            <a:lvl7pPr marL="2742565" indent="0">
              <a:buNone/>
              <a:defRPr sz="900"/>
            </a:lvl7pPr>
            <a:lvl8pPr marL="3199660" indent="0">
              <a:buNone/>
              <a:defRPr sz="900"/>
            </a:lvl8pPr>
            <a:lvl9pPr marL="3656755" indent="0">
              <a:buNone/>
              <a:defRPr sz="900"/>
            </a:lvl9pPr>
          </a:lstStyle>
          <a:p>
            <a:pPr lvl="0"/>
            <a:r>
              <a:rPr lang="en-US"/>
              <a:t>Click to edit Master text styles</a:t>
            </a:r>
          </a:p>
        </p:txBody>
      </p:sp>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84350" y="4783138"/>
            <a:ext cx="5464175" cy="563562"/>
          </a:xfrm>
        </p:spPr>
        <p:txBody>
          <a:bodyPr/>
          <a:lstStyle>
            <a:lvl1pPr algn="l">
              <a:defRPr sz="2000" b="1"/>
            </a:lvl1pPr>
          </a:lstStyle>
          <a:p>
            <a:r>
              <a:rPr lang="en-US"/>
              <a:t>Click to edit Master title style</a:t>
            </a:r>
            <a:endParaRPr lang="en-GB"/>
          </a:p>
        </p:txBody>
      </p:sp>
      <p:sp>
        <p:nvSpPr>
          <p:cNvPr id="3" name="Picture Placeholder 2"/>
          <p:cNvSpPr>
            <a:spLocks noGrp="1"/>
          </p:cNvSpPr>
          <p:nvPr>
            <p:ph type="pic" idx="1"/>
          </p:nvPr>
        </p:nvSpPr>
        <p:spPr>
          <a:xfrm>
            <a:off x="1784350" y="611190"/>
            <a:ext cx="5464175" cy="4098925"/>
          </a:xfrm>
        </p:spPr>
        <p:txBody>
          <a:bodyPr/>
          <a:lstStyle>
            <a:lvl1pPr marL="0" indent="0">
              <a:buNone/>
              <a:defRPr sz="3200"/>
            </a:lvl1pPr>
            <a:lvl2pPr marL="457094" indent="0">
              <a:buNone/>
              <a:defRPr sz="2800"/>
            </a:lvl2pPr>
            <a:lvl3pPr marL="914189" indent="0">
              <a:buNone/>
              <a:defRPr sz="2400"/>
            </a:lvl3pPr>
            <a:lvl4pPr marL="1371283" indent="0">
              <a:buNone/>
              <a:defRPr sz="2000"/>
            </a:lvl4pPr>
            <a:lvl5pPr marL="1828376" indent="0">
              <a:buNone/>
              <a:defRPr sz="2000"/>
            </a:lvl5pPr>
            <a:lvl6pPr marL="2285470" indent="0">
              <a:buNone/>
              <a:defRPr sz="2000"/>
            </a:lvl6pPr>
            <a:lvl7pPr marL="2742565" indent="0">
              <a:buNone/>
              <a:defRPr sz="2000"/>
            </a:lvl7pPr>
            <a:lvl8pPr marL="3199660" indent="0">
              <a:buNone/>
              <a:defRPr sz="2000"/>
            </a:lvl8pPr>
            <a:lvl9pPr marL="3656755" indent="0">
              <a:buNone/>
              <a:defRPr sz="2000"/>
            </a:lvl9pPr>
          </a:lstStyle>
          <a:p>
            <a:pPr lvl="0"/>
            <a:r>
              <a:rPr lang="en-US" noProof="0"/>
              <a:t>Click icon to add picture</a:t>
            </a:r>
            <a:endParaRPr lang="en-GB" noProof="0"/>
          </a:p>
        </p:txBody>
      </p:sp>
      <p:sp>
        <p:nvSpPr>
          <p:cNvPr id="4" name="Text Placeholder 3"/>
          <p:cNvSpPr>
            <a:spLocks noGrp="1"/>
          </p:cNvSpPr>
          <p:nvPr>
            <p:ph type="body" sz="half" idx="2"/>
          </p:nvPr>
        </p:nvSpPr>
        <p:spPr>
          <a:xfrm>
            <a:off x="1784350" y="5346702"/>
            <a:ext cx="5464175" cy="803275"/>
          </a:xfrm>
        </p:spPr>
        <p:txBody>
          <a:bodyPr/>
          <a:lstStyle>
            <a:lvl1pPr marL="0" indent="0">
              <a:buNone/>
              <a:defRPr sz="1400"/>
            </a:lvl1pPr>
            <a:lvl2pPr marL="457094" indent="0">
              <a:buNone/>
              <a:defRPr sz="1200"/>
            </a:lvl2pPr>
            <a:lvl3pPr marL="914189" indent="0">
              <a:buNone/>
              <a:defRPr sz="1000"/>
            </a:lvl3pPr>
            <a:lvl4pPr marL="1371283" indent="0">
              <a:buNone/>
              <a:defRPr sz="900"/>
            </a:lvl4pPr>
            <a:lvl5pPr marL="1828376" indent="0">
              <a:buNone/>
              <a:defRPr sz="900"/>
            </a:lvl5pPr>
            <a:lvl6pPr marL="2285470" indent="0">
              <a:buNone/>
              <a:defRPr sz="900"/>
            </a:lvl6pPr>
            <a:lvl7pPr marL="2742565" indent="0">
              <a:buNone/>
              <a:defRPr sz="900"/>
            </a:lvl7pPr>
            <a:lvl8pPr marL="3199660" indent="0">
              <a:buNone/>
              <a:defRPr sz="900"/>
            </a:lvl8pPr>
            <a:lvl9pPr marL="3656755" indent="0">
              <a:buNone/>
              <a:defRPr sz="900"/>
            </a:lvl9pPr>
          </a:lstStyle>
          <a:p>
            <a:pPr lvl="0"/>
            <a:r>
              <a:rPr lang="en-US"/>
              <a:t>Click to edit Master text styles</a:t>
            </a:r>
          </a:p>
        </p:txBody>
      </p:sp>
    </p:spTree>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bwMode="auto">
          <a:xfrm>
            <a:off x="379413" y="261938"/>
            <a:ext cx="7772400" cy="715962"/>
          </a:xfrm>
          <a:prstGeom prst="rect">
            <a:avLst/>
          </a:prstGeom>
          <a:noFill/>
          <a:ln w="12700">
            <a:noFill/>
            <a:miter lim="800000"/>
            <a:headEnd/>
            <a:tailEnd/>
          </a:ln>
        </p:spPr>
        <p:txBody>
          <a:bodyPr vert="horz" wrap="square" lIns="90468" tIns="44440" rIns="90468" bIns="44440" numCol="1" anchor="b" anchorCtr="0" compatLnSpc="1">
            <a:prstTxWarp prst="textNoShape">
              <a:avLst/>
            </a:prstTxWarp>
          </a:bodyPr>
          <a:lstStyle/>
          <a:p>
            <a:pPr lvl="0"/>
            <a:r>
              <a:rPr lang="en-US"/>
              <a:t>Click to edit Master title style</a:t>
            </a:r>
            <a:endParaRPr lang="en-GB"/>
          </a:p>
        </p:txBody>
      </p:sp>
      <p:sp>
        <p:nvSpPr>
          <p:cNvPr id="2051" name="Rectangle 3"/>
          <p:cNvSpPr>
            <a:spLocks noGrp="1" noChangeArrowheads="1"/>
          </p:cNvSpPr>
          <p:nvPr>
            <p:ph type="body" idx="1"/>
          </p:nvPr>
        </p:nvSpPr>
        <p:spPr bwMode="auto">
          <a:xfrm>
            <a:off x="361950" y="1435100"/>
            <a:ext cx="8396288" cy="4876800"/>
          </a:xfrm>
          <a:prstGeom prst="rect">
            <a:avLst/>
          </a:prstGeom>
          <a:noFill/>
          <a:ln w="12700">
            <a:noFill/>
            <a:miter lim="800000"/>
            <a:headEnd/>
            <a:tailEnd/>
          </a:ln>
        </p:spPr>
        <p:txBody>
          <a:bodyPr vert="horz" wrap="square" lIns="90468" tIns="44440" rIns="90468" bIns="4444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95620" name="Rectangle 4"/>
          <p:cNvSpPr>
            <a:spLocks noChangeArrowheads="1"/>
          </p:cNvSpPr>
          <p:nvPr/>
        </p:nvSpPr>
        <p:spPr bwMode="auto">
          <a:xfrm>
            <a:off x="0" y="6584950"/>
            <a:ext cx="8513763" cy="242888"/>
          </a:xfrm>
          <a:prstGeom prst="rect">
            <a:avLst/>
          </a:prstGeom>
          <a:noFill/>
          <a:ln w="12700">
            <a:noFill/>
            <a:miter lim="800000"/>
            <a:headEnd/>
            <a:tailEnd/>
          </a:ln>
          <a:effectLst/>
        </p:spPr>
        <p:txBody>
          <a:bodyPr lIns="90468" tIns="44440" rIns="90468" bIns="44440">
            <a:spAutoFit/>
          </a:bodyPr>
          <a:lstStyle/>
          <a:p>
            <a:pPr>
              <a:defRPr/>
            </a:pPr>
            <a:r>
              <a:rPr lang="en-GB" sz="1000" dirty="0">
                <a:solidFill>
                  <a:schemeClr val="tx2"/>
                </a:solidFill>
              </a:rPr>
              <a:t>Prof J. Zhang, </a:t>
            </a:r>
            <a:r>
              <a:rPr lang="en-GB" sz="1000" baseline="0" dirty="0">
                <a:solidFill>
                  <a:schemeClr val="tx2"/>
                </a:solidFill>
              </a:rPr>
              <a:t>Computer Science and Engineering, </a:t>
            </a:r>
            <a:r>
              <a:rPr lang="en-GB" sz="1000" baseline="0" dirty="0" err="1">
                <a:solidFill>
                  <a:schemeClr val="tx2"/>
                </a:solidFill>
              </a:rPr>
              <a:t>SUSTech</a:t>
            </a:r>
            <a:r>
              <a:rPr lang="en-GB" sz="1000" dirty="0">
                <a:solidFill>
                  <a:schemeClr val="tx2"/>
                </a:solidFill>
              </a:rPr>
              <a:t>				</a:t>
            </a:r>
          </a:p>
        </p:txBody>
      </p:sp>
      <p:sp>
        <p:nvSpPr>
          <p:cNvPr id="495621" name="Rectangle 5"/>
          <p:cNvSpPr>
            <a:spLocks noChangeArrowheads="1"/>
          </p:cNvSpPr>
          <p:nvPr/>
        </p:nvSpPr>
        <p:spPr bwMode="auto">
          <a:xfrm>
            <a:off x="0" y="1143000"/>
            <a:ext cx="9105900" cy="76200"/>
          </a:xfrm>
          <a:prstGeom prst="rect">
            <a:avLst/>
          </a:prstGeom>
          <a:gradFill rotWithShape="0">
            <a:gsLst>
              <a:gs pos="0">
                <a:srgbClr val="0000FF">
                  <a:gamma/>
                  <a:shade val="21176"/>
                  <a:invGamma/>
                </a:srgbClr>
              </a:gs>
              <a:gs pos="100000">
                <a:srgbClr val="0000FF"/>
              </a:gs>
            </a:gsLst>
            <a:lin ang="5400000" scaled="1"/>
          </a:gradFill>
          <a:ln w="12700">
            <a:solidFill>
              <a:schemeClr val="tx1"/>
            </a:solidFill>
            <a:miter lim="800000"/>
            <a:headEnd/>
            <a:tailEnd/>
          </a:ln>
          <a:effectLst>
            <a:outerShdw dist="107763" dir="2700000" algn="ctr" rotWithShape="0">
              <a:schemeClr val="bg2"/>
            </a:outerShdw>
          </a:effectLst>
        </p:spPr>
        <p:txBody>
          <a:bodyPr wrap="none" lIns="91420" tIns="45708" rIns="91420" bIns="45708" anchor="ctr"/>
          <a:lstStyle/>
          <a:p>
            <a:pPr>
              <a:defRPr/>
            </a:pPr>
            <a:endParaRPr lang="en-GB"/>
          </a:p>
        </p:txBody>
      </p:sp>
      <p:sp>
        <p:nvSpPr>
          <p:cNvPr id="495622" name="Line 6"/>
          <p:cNvSpPr>
            <a:spLocks noChangeShapeType="1"/>
          </p:cNvSpPr>
          <p:nvPr/>
        </p:nvSpPr>
        <p:spPr bwMode="auto">
          <a:xfrm>
            <a:off x="0" y="6553200"/>
            <a:ext cx="9105900" cy="0"/>
          </a:xfrm>
          <a:prstGeom prst="line">
            <a:avLst/>
          </a:prstGeom>
          <a:noFill/>
          <a:ln w="12700">
            <a:solidFill>
              <a:srgbClr val="3366FF"/>
            </a:solidFill>
            <a:round/>
            <a:headEnd/>
            <a:tailEnd/>
          </a:ln>
          <a:effectLst/>
        </p:spPr>
        <p:txBody>
          <a:bodyPr wrap="none" lIns="91420" tIns="45708" rIns="91420" bIns="45708" anchor="ctr"/>
          <a:lstStyle/>
          <a:p>
            <a:pPr>
              <a:defRPr/>
            </a:pPr>
            <a:endParaRPr lang="en-GB"/>
          </a:p>
        </p:txBody>
      </p:sp>
      <p:sp>
        <p:nvSpPr>
          <p:cNvPr id="495623" name="Text Box 7"/>
          <p:cNvSpPr txBox="1">
            <a:spLocks noChangeArrowheads="1"/>
          </p:cNvSpPr>
          <p:nvPr/>
        </p:nvSpPr>
        <p:spPr bwMode="auto">
          <a:xfrm>
            <a:off x="8458200" y="6477000"/>
            <a:ext cx="457200" cy="336550"/>
          </a:xfrm>
          <a:prstGeom prst="rect">
            <a:avLst/>
          </a:prstGeom>
          <a:noFill/>
          <a:ln w="12700">
            <a:noFill/>
            <a:miter lim="800000"/>
            <a:headEnd/>
            <a:tailEnd/>
          </a:ln>
          <a:effectLst/>
        </p:spPr>
        <p:txBody>
          <a:bodyPr lIns="91420" tIns="45708" rIns="91420" bIns="45708">
            <a:spAutoFit/>
          </a:bodyPr>
          <a:lstStyle/>
          <a:p>
            <a:pPr>
              <a:spcBef>
                <a:spcPct val="50000"/>
              </a:spcBef>
              <a:defRPr/>
            </a:pPr>
            <a:fld id="{4C7842E7-4182-44FB-BB2A-86DC62FD43C5}" type="slidenum">
              <a:rPr lang="en-GB" sz="1600"/>
              <a:pPr>
                <a:spcBef>
                  <a:spcPct val="50000"/>
                </a:spcBef>
                <a:defRPr/>
              </a:pPr>
              <a:t>‹#›</a:t>
            </a:fld>
            <a:endParaRPr lang="en-GB" sz="1600" dirty="0"/>
          </a:p>
        </p:txBody>
      </p:sp>
      <p:sp>
        <p:nvSpPr>
          <p:cNvPr id="8" name="Text Box 7"/>
          <p:cNvSpPr txBox="1">
            <a:spLocks noChangeArrowheads="1"/>
          </p:cNvSpPr>
          <p:nvPr userDrawn="1"/>
        </p:nvSpPr>
        <p:spPr bwMode="auto">
          <a:xfrm>
            <a:off x="8458200" y="6477000"/>
            <a:ext cx="457200" cy="336550"/>
          </a:xfrm>
          <a:prstGeom prst="rect">
            <a:avLst/>
          </a:prstGeom>
          <a:noFill/>
          <a:ln w="12700">
            <a:noFill/>
            <a:miter lim="800000"/>
            <a:headEnd/>
            <a:tailEnd/>
          </a:ln>
          <a:effectLst/>
        </p:spPr>
        <p:txBody>
          <a:bodyPr lIns="91430" tIns="45714" rIns="91430" bIns="45714">
            <a:spAutoFit/>
          </a:bodyPr>
          <a:lstStyle/>
          <a:p>
            <a:pPr>
              <a:spcBef>
                <a:spcPct val="50000"/>
              </a:spcBef>
              <a:defRPr/>
            </a:pPr>
            <a:fld id="{DA369D9A-316A-4383-9350-B831ADA8BBF9}" type="slidenum">
              <a:rPr lang="en-GB" sz="1600"/>
              <a:pPr>
                <a:spcBef>
                  <a:spcPct val="50000"/>
                </a:spcBef>
                <a:defRPr/>
              </a:pPr>
              <a:t>‹#›</a:t>
            </a:fld>
            <a:endParaRPr lang="en-GB" sz="1600" dirty="0"/>
          </a:p>
        </p:txBody>
      </p:sp>
    </p:spTree>
  </p:cSld>
  <p:clrMap bg1="lt1" tx1="dk1" bg2="lt2" tx2="dk2" accent1="accent1" accent2="accent2" accent3="accent3" accent4="accent4" accent5="accent5" accent6="accent6" hlink="hlink" folHlink="folHlink"/>
  <p:sldLayoutIdLst>
    <p:sldLayoutId id="2147483795" r:id="rId1"/>
    <p:sldLayoutId id="2147483796" r:id="rId2"/>
    <p:sldLayoutId id="2147483797" r:id="rId3"/>
    <p:sldLayoutId id="2147483798" r:id="rId4"/>
    <p:sldLayoutId id="2147483799" r:id="rId5"/>
    <p:sldLayoutId id="2147483800" r:id="rId6"/>
    <p:sldLayoutId id="2147483801" r:id="rId7"/>
    <p:sldLayoutId id="2147483802" r:id="rId8"/>
    <p:sldLayoutId id="2147483803" r:id="rId9"/>
    <p:sldLayoutId id="2147483804" r:id="rId10"/>
    <p:sldLayoutId id="2147483805" r:id="rId11"/>
    <p:sldLayoutId id="2147483807" r:id="rId12"/>
  </p:sldLayoutIdLst>
  <p:transition/>
  <p:txStyles>
    <p:titleStyle>
      <a:lvl1pPr algn="l"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Times New Roman" pitchFamily="18" charset="0"/>
        </a:defRPr>
      </a:lvl2pPr>
      <a:lvl3pPr algn="l" rtl="0" eaLnBrk="0" fontAlgn="base" hangingPunct="0">
        <a:spcBef>
          <a:spcPct val="0"/>
        </a:spcBef>
        <a:spcAft>
          <a:spcPct val="0"/>
        </a:spcAft>
        <a:defRPr sz="3600">
          <a:solidFill>
            <a:schemeClr val="tx2"/>
          </a:solidFill>
          <a:latin typeface="Times New Roman" pitchFamily="18" charset="0"/>
        </a:defRPr>
      </a:lvl3pPr>
      <a:lvl4pPr algn="l" rtl="0" eaLnBrk="0" fontAlgn="base" hangingPunct="0">
        <a:spcBef>
          <a:spcPct val="0"/>
        </a:spcBef>
        <a:spcAft>
          <a:spcPct val="0"/>
        </a:spcAft>
        <a:defRPr sz="3600">
          <a:solidFill>
            <a:schemeClr val="tx2"/>
          </a:solidFill>
          <a:latin typeface="Times New Roman" pitchFamily="18" charset="0"/>
        </a:defRPr>
      </a:lvl4pPr>
      <a:lvl5pPr algn="l" rtl="0" eaLnBrk="0" fontAlgn="base" hangingPunct="0">
        <a:spcBef>
          <a:spcPct val="0"/>
        </a:spcBef>
        <a:spcAft>
          <a:spcPct val="0"/>
        </a:spcAft>
        <a:defRPr sz="3600">
          <a:solidFill>
            <a:schemeClr val="tx2"/>
          </a:solidFill>
          <a:latin typeface="Times New Roman" pitchFamily="18" charset="0"/>
        </a:defRPr>
      </a:lvl5pPr>
      <a:lvl6pPr marL="457094" algn="l" rtl="0" eaLnBrk="1" fontAlgn="base" hangingPunct="1">
        <a:spcBef>
          <a:spcPct val="0"/>
        </a:spcBef>
        <a:spcAft>
          <a:spcPct val="0"/>
        </a:spcAft>
        <a:defRPr sz="3600">
          <a:solidFill>
            <a:schemeClr val="tx2"/>
          </a:solidFill>
          <a:latin typeface="Times New Roman" pitchFamily="18" charset="0"/>
        </a:defRPr>
      </a:lvl6pPr>
      <a:lvl7pPr marL="914189" algn="l" rtl="0" eaLnBrk="1" fontAlgn="base" hangingPunct="1">
        <a:spcBef>
          <a:spcPct val="0"/>
        </a:spcBef>
        <a:spcAft>
          <a:spcPct val="0"/>
        </a:spcAft>
        <a:defRPr sz="3600">
          <a:solidFill>
            <a:schemeClr val="tx2"/>
          </a:solidFill>
          <a:latin typeface="Times New Roman" pitchFamily="18" charset="0"/>
        </a:defRPr>
      </a:lvl7pPr>
      <a:lvl8pPr marL="1371283" algn="l" rtl="0" eaLnBrk="1" fontAlgn="base" hangingPunct="1">
        <a:spcBef>
          <a:spcPct val="0"/>
        </a:spcBef>
        <a:spcAft>
          <a:spcPct val="0"/>
        </a:spcAft>
        <a:defRPr sz="3600">
          <a:solidFill>
            <a:schemeClr val="tx2"/>
          </a:solidFill>
          <a:latin typeface="Times New Roman" pitchFamily="18" charset="0"/>
        </a:defRPr>
      </a:lvl8pPr>
      <a:lvl9pPr marL="1828376" algn="l" rtl="0" eaLnBrk="1" fontAlgn="base" hangingPunct="1">
        <a:spcBef>
          <a:spcPct val="0"/>
        </a:spcBef>
        <a:spcAft>
          <a:spcPct val="0"/>
        </a:spcAft>
        <a:defRPr sz="3600">
          <a:solidFill>
            <a:schemeClr val="tx2"/>
          </a:solidFill>
          <a:latin typeface="Times New Roman" pitchFamily="18" charset="0"/>
        </a:defRPr>
      </a:lvl9pPr>
    </p:titleStyle>
    <p:bodyStyle>
      <a:lvl1pPr marL="461963" indent="-461963" algn="l" rtl="0" eaLnBrk="0" fontAlgn="base" hangingPunct="0">
        <a:spcBef>
          <a:spcPct val="20000"/>
        </a:spcBef>
        <a:spcAft>
          <a:spcPct val="0"/>
        </a:spcAft>
        <a:buClr>
          <a:schemeClr val="tx2"/>
        </a:buClr>
        <a:buSzPct val="75000"/>
        <a:buFont typeface="Wingdings" pitchFamily="2" charset="2"/>
        <a:buChar char="v"/>
        <a:defRPr sz="2400">
          <a:solidFill>
            <a:schemeClr val="tx1"/>
          </a:solidFill>
          <a:latin typeface="+mn-lt"/>
          <a:ea typeface="+mn-ea"/>
          <a:cs typeface="+mn-cs"/>
        </a:defRPr>
      </a:lvl1pPr>
      <a:lvl2pPr marL="1031875" indent="-452438" algn="l" rtl="0" eaLnBrk="0" fontAlgn="base" hangingPunct="0">
        <a:spcBef>
          <a:spcPct val="20000"/>
        </a:spcBef>
        <a:spcAft>
          <a:spcPct val="0"/>
        </a:spcAft>
        <a:buClr>
          <a:schemeClr val="tx1"/>
        </a:buClr>
        <a:buSzPct val="100000"/>
        <a:buFont typeface="Wingdings" pitchFamily="2" charset="2"/>
        <a:buChar char="§"/>
        <a:defRPr sz="2000">
          <a:solidFill>
            <a:schemeClr val="tx1"/>
          </a:solidFill>
          <a:latin typeface="+mn-lt"/>
        </a:defRPr>
      </a:lvl2pPr>
      <a:lvl3pPr marL="1374775" indent="-225425" algn="l" rtl="0" eaLnBrk="0" fontAlgn="base" hangingPunct="0">
        <a:spcBef>
          <a:spcPct val="20000"/>
        </a:spcBef>
        <a:spcAft>
          <a:spcPct val="0"/>
        </a:spcAft>
        <a:buClr>
          <a:schemeClr val="tx1"/>
        </a:buClr>
        <a:buSzPct val="100000"/>
        <a:buFont typeface="Wingdings" pitchFamily="2" charset="2"/>
        <a:buChar char="ð"/>
        <a:defRPr sz="2400">
          <a:solidFill>
            <a:schemeClr val="tx1"/>
          </a:solidFill>
          <a:latin typeface="+mn-lt"/>
        </a:defRPr>
      </a:lvl3pPr>
      <a:lvl4pPr marL="1717675" indent="-225425" algn="l" rtl="0" eaLnBrk="0" fontAlgn="base" hangingPunct="0">
        <a:spcBef>
          <a:spcPct val="20000"/>
        </a:spcBef>
        <a:spcAft>
          <a:spcPct val="0"/>
        </a:spcAft>
        <a:buClr>
          <a:schemeClr val="accent2"/>
        </a:buClr>
        <a:buSzPct val="64000"/>
        <a:buFont typeface="Wingdings 2" pitchFamily="18" charset="2"/>
        <a:buChar char="¿"/>
        <a:defRPr sz="1600">
          <a:solidFill>
            <a:schemeClr val="tx1"/>
          </a:solidFill>
          <a:latin typeface="+mn-lt"/>
        </a:defRPr>
      </a:lvl4pPr>
      <a:lvl5pPr marL="2060575" indent="-225425" algn="l" rtl="0" eaLnBrk="0" fontAlgn="base" hangingPunct="0">
        <a:spcBef>
          <a:spcPct val="20000"/>
        </a:spcBef>
        <a:spcAft>
          <a:spcPct val="0"/>
        </a:spcAft>
        <a:buClr>
          <a:schemeClr val="tx1"/>
        </a:buClr>
        <a:buSzPct val="100000"/>
        <a:buChar char="–"/>
        <a:defRPr sz="1400">
          <a:solidFill>
            <a:schemeClr val="tx1"/>
          </a:solidFill>
          <a:latin typeface="+mn-lt"/>
        </a:defRPr>
      </a:lvl5pPr>
      <a:lvl6pPr marL="2520368" indent="-228547" algn="l" rtl="0" eaLnBrk="1" fontAlgn="base" hangingPunct="1">
        <a:spcBef>
          <a:spcPct val="20000"/>
        </a:spcBef>
        <a:spcAft>
          <a:spcPct val="0"/>
        </a:spcAft>
        <a:buClr>
          <a:schemeClr val="tx1"/>
        </a:buClr>
        <a:buSzPct val="100000"/>
        <a:buChar char="–"/>
        <a:defRPr sz="1400">
          <a:solidFill>
            <a:schemeClr val="tx1"/>
          </a:solidFill>
          <a:latin typeface="+mn-lt"/>
        </a:defRPr>
      </a:lvl6pPr>
      <a:lvl7pPr marL="2977461" indent="-228547" algn="l" rtl="0" eaLnBrk="1" fontAlgn="base" hangingPunct="1">
        <a:spcBef>
          <a:spcPct val="20000"/>
        </a:spcBef>
        <a:spcAft>
          <a:spcPct val="0"/>
        </a:spcAft>
        <a:buClr>
          <a:schemeClr val="tx1"/>
        </a:buClr>
        <a:buSzPct val="100000"/>
        <a:buChar char="–"/>
        <a:defRPr sz="1400">
          <a:solidFill>
            <a:schemeClr val="tx1"/>
          </a:solidFill>
          <a:latin typeface="+mn-lt"/>
        </a:defRPr>
      </a:lvl7pPr>
      <a:lvl8pPr marL="3434556" indent="-228547" algn="l" rtl="0" eaLnBrk="1" fontAlgn="base" hangingPunct="1">
        <a:spcBef>
          <a:spcPct val="20000"/>
        </a:spcBef>
        <a:spcAft>
          <a:spcPct val="0"/>
        </a:spcAft>
        <a:buClr>
          <a:schemeClr val="tx1"/>
        </a:buClr>
        <a:buSzPct val="100000"/>
        <a:buChar char="–"/>
        <a:defRPr sz="1400">
          <a:solidFill>
            <a:schemeClr val="tx1"/>
          </a:solidFill>
          <a:latin typeface="+mn-lt"/>
        </a:defRPr>
      </a:lvl8pPr>
      <a:lvl9pPr marL="3891650" indent="-228547" algn="l" rtl="0" eaLnBrk="1" fontAlgn="base" hangingPunct="1">
        <a:spcBef>
          <a:spcPct val="20000"/>
        </a:spcBef>
        <a:spcAft>
          <a:spcPct val="0"/>
        </a:spcAft>
        <a:buClr>
          <a:schemeClr val="tx1"/>
        </a:buClr>
        <a:buSzPct val="100000"/>
        <a:buChar char="–"/>
        <a:defRPr sz="1400">
          <a:solidFill>
            <a:schemeClr val="tx1"/>
          </a:solidFill>
          <a:latin typeface="+mn-lt"/>
        </a:defRPr>
      </a:lvl9pPr>
    </p:bodyStyle>
    <p:otherStyle>
      <a:defPPr>
        <a:defRPr lang="en-US"/>
      </a:defPPr>
      <a:lvl1pPr marL="0" algn="l" defTabSz="914189" rtl="0" eaLnBrk="1" latinLnBrk="0" hangingPunct="1">
        <a:defRPr sz="1800" kern="1200">
          <a:solidFill>
            <a:schemeClr val="tx1"/>
          </a:solidFill>
          <a:latin typeface="+mn-lt"/>
          <a:ea typeface="+mn-ea"/>
          <a:cs typeface="+mn-cs"/>
        </a:defRPr>
      </a:lvl1pPr>
      <a:lvl2pPr marL="457094" algn="l" defTabSz="914189" rtl="0" eaLnBrk="1" latinLnBrk="0" hangingPunct="1">
        <a:defRPr sz="1800" kern="1200">
          <a:solidFill>
            <a:schemeClr val="tx1"/>
          </a:solidFill>
          <a:latin typeface="+mn-lt"/>
          <a:ea typeface="+mn-ea"/>
          <a:cs typeface="+mn-cs"/>
        </a:defRPr>
      </a:lvl2pPr>
      <a:lvl3pPr marL="914189" algn="l" defTabSz="914189" rtl="0" eaLnBrk="1" latinLnBrk="0" hangingPunct="1">
        <a:defRPr sz="1800" kern="1200">
          <a:solidFill>
            <a:schemeClr val="tx1"/>
          </a:solidFill>
          <a:latin typeface="+mn-lt"/>
          <a:ea typeface="+mn-ea"/>
          <a:cs typeface="+mn-cs"/>
        </a:defRPr>
      </a:lvl3pPr>
      <a:lvl4pPr marL="1371283" algn="l" defTabSz="914189" rtl="0" eaLnBrk="1" latinLnBrk="0" hangingPunct="1">
        <a:defRPr sz="1800" kern="1200">
          <a:solidFill>
            <a:schemeClr val="tx1"/>
          </a:solidFill>
          <a:latin typeface="+mn-lt"/>
          <a:ea typeface="+mn-ea"/>
          <a:cs typeface="+mn-cs"/>
        </a:defRPr>
      </a:lvl4pPr>
      <a:lvl5pPr marL="1828376" algn="l" defTabSz="914189" rtl="0" eaLnBrk="1" latinLnBrk="0" hangingPunct="1">
        <a:defRPr sz="1800" kern="1200">
          <a:solidFill>
            <a:schemeClr val="tx1"/>
          </a:solidFill>
          <a:latin typeface="+mn-lt"/>
          <a:ea typeface="+mn-ea"/>
          <a:cs typeface="+mn-cs"/>
        </a:defRPr>
      </a:lvl5pPr>
      <a:lvl6pPr marL="2285470" algn="l" defTabSz="914189" rtl="0" eaLnBrk="1" latinLnBrk="0" hangingPunct="1">
        <a:defRPr sz="1800" kern="1200">
          <a:solidFill>
            <a:schemeClr val="tx1"/>
          </a:solidFill>
          <a:latin typeface="+mn-lt"/>
          <a:ea typeface="+mn-ea"/>
          <a:cs typeface="+mn-cs"/>
        </a:defRPr>
      </a:lvl6pPr>
      <a:lvl7pPr marL="2742565" algn="l" defTabSz="914189" rtl="0" eaLnBrk="1" latinLnBrk="0" hangingPunct="1">
        <a:defRPr sz="1800" kern="1200">
          <a:solidFill>
            <a:schemeClr val="tx1"/>
          </a:solidFill>
          <a:latin typeface="+mn-lt"/>
          <a:ea typeface="+mn-ea"/>
          <a:cs typeface="+mn-cs"/>
        </a:defRPr>
      </a:lvl7pPr>
      <a:lvl8pPr marL="3199660" algn="l" defTabSz="914189" rtl="0" eaLnBrk="1" latinLnBrk="0" hangingPunct="1">
        <a:defRPr sz="1800" kern="1200">
          <a:solidFill>
            <a:schemeClr val="tx1"/>
          </a:solidFill>
          <a:latin typeface="+mn-lt"/>
          <a:ea typeface="+mn-ea"/>
          <a:cs typeface="+mn-cs"/>
        </a:defRPr>
      </a:lvl8pPr>
      <a:lvl9pPr marL="3656755" algn="l" defTabSz="914189"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Layout" Target="../slideLayouts/slideLayout12.xml"/><Relationship Id="rId1" Type="http://schemas.openxmlformats.org/officeDocument/2006/relationships/vmlDrawing" Target="../drawings/vmlDrawing1.vml"/><Relationship Id="rId5" Type="http://schemas.openxmlformats.org/officeDocument/2006/relationships/image" Target="../media/image14.wmf"/><Relationship Id="rId4" Type="http://schemas.openxmlformats.org/officeDocument/2006/relationships/oleObject" Target="../embeddings/oleObject1.bin"/></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file:///C:\DundeeDataFiles\teaching\AC41002_ComputerVsion\LecNotes\adademo.mov" TargetMode="External"/><Relationship Id="rId1" Type="http://schemas.microsoft.com/office/2007/relationships/media" Target="file:///C:\DundeeDataFiles\teaching\AC41002_ComputerVsion\LecNotes\adademo.mov" TargetMode="Externa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slide" Target="slide3.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hyperlink" Target="Detecting%20Pedestrians%20Using%20Patterns%20of%20Motion%20and%20Appearance"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file:///C:\DundeeDataFiles\teaching\AC41002_ComputerVsion\LecNotes\pedestrian.mpg" TargetMode="External"/><Relationship Id="rId1" Type="http://schemas.microsoft.com/office/2007/relationships/media" Target="file:///C:\DundeeDataFiles\teaching\AC41002_ComputerVsion\LecNotes\pedestrian.mpg" TargetMode="External"/><Relationship Id="rId4" Type="http://schemas.openxmlformats.org/officeDocument/2006/relationships/image" Target="../media/image3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en.wikipedia.org/wiki/Gamma_correction" TargetMode="External"/><Relationship Id="rId2" Type="http://schemas.openxmlformats.org/officeDocument/2006/relationships/hyperlink" Target="http://en.wikipedia.org/wiki/Lab_color_space" TargetMode="Externa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32.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3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3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3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tags" Target="../tags/tag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hyperlink" Target="http://lear.inrialpes.fr/people/triggs/student/vj/viola-ijcv04.pdf" TargetMode="Externa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2.jpeg"/><Relationship Id="rId7" Type="http://schemas.openxmlformats.org/officeDocument/2006/relationships/image" Target="../media/image6.jpeg"/><Relationship Id="rId2" Type="http://schemas.openxmlformats.org/officeDocument/2006/relationships/image" Target="../media/image1.png"/><Relationship Id="rId1" Type="http://schemas.openxmlformats.org/officeDocument/2006/relationships/slideLayout" Target="../slideLayouts/slideLayout12.xml"/><Relationship Id="rId6" Type="http://schemas.openxmlformats.org/officeDocument/2006/relationships/image" Target="../media/image5.jpeg"/><Relationship Id="rId11" Type="http://schemas.openxmlformats.org/officeDocument/2006/relationships/image" Target="../media/image10.png"/><Relationship Id="rId5" Type="http://schemas.openxmlformats.org/officeDocument/2006/relationships/image" Target="../media/image4.jpeg"/><Relationship Id="rId10" Type="http://schemas.openxmlformats.org/officeDocument/2006/relationships/image" Target="../media/image9.jpeg"/><Relationship Id="rId4" Type="http://schemas.openxmlformats.org/officeDocument/2006/relationships/image" Target="../media/image3.jpeg"/><Relationship Id="rId9" Type="http://schemas.openxmlformats.org/officeDocument/2006/relationships/image" Target="../media/image8.jpeg"/></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762000" y="968375"/>
            <a:ext cx="7772400" cy="1143000"/>
          </a:xfrm>
        </p:spPr>
        <p:txBody>
          <a:bodyPr/>
          <a:lstStyle/>
          <a:p>
            <a:pPr algn="ctr" eaLnBrk="1" hangingPunct="1"/>
            <a:r>
              <a:rPr lang="en-GB" dirty="0"/>
              <a:t>Computer Vision</a:t>
            </a:r>
          </a:p>
        </p:txBody>
      </p:sp>
      <p:sp>
        <p:nvSpPr>
          <p:cNvPr id="5123" name="Rectangle 3"/>
          <p:cNvSpPr>
            <a:spLocks noGrp="1" noChangeArrowheads="1"/>
          </p:cNvSpPr>
          <p:nvPr>
            <p:ph type="subTitle" idx="1"/>
          </p:nvPr>
        </p:nvSpPr>
        <p:spPr>
          <a:xfrm>
            <a:off x="1524000" y="2263775"/>
            <a:ext cx="6400800" cy="990600"/>
          </a:xfrm>
        </p:spPr>
        <p:txBody>
          <a:bodyPr/>
          <a:lstStyle/>
          <a:p>
            <a:pPr defTabSz="908050" eaLnBrk="1" hangingPunct="1"/>
            <a:r>
              <a:rPr lang="en-GB" b="1" dirty="0"/>
              <a:t>Object Detection</a:t>
            </a:r>
          </a:p>
        </p:txBody>
      </p:sp>
      <p:sp>
        <p:nvSpPr>
          <p:cNvPr id="449540" name="Rectangle 4"/>
          <p:cNvSpPr>
            <a:spLocks noChangeArrowheads="1"/>
          </p:cNvSpPr>
          <p:nvPr/>
        </p:nvSpPr>
        <p:spPr bwMode="auto">
          <a:xfrm>
            <a:off x="381000" y="2844800"/>
            <a:ext cx="8396288" cy="2255838"/>
          </a:xfrm>
          <a:prstGeom prst="rect">
            <a:avLst/>
          </a:prstGeom>
          <a:noFill/>
          <a:ln w="12700">
            <a:solidFill>
              <a:srgbClr val="0000FF"/>
            </a:solidFill>
            <a:miter lim="800000"/>
            <a:headEnd/>
            <a:tailEnd/>
          </a:ln>
        </p:spPr>
        <p:txBody>
          <a:bodyPr lIns="90478" tIns="44445" rIns="90478" bIns="44445"/>
          <a:lstStyle/>
          <a:p>
            <a:pPr algn="ctr">
              <a:spcBef>
                <a:spcPct val="20000"/>
              </a:spcBef>
              <a:buClr>
                <a:schemeClr val="tx2"/>
              </a:buClr>
              <a:buSzPct val="75000"/>
              <a:buFont typeface="Wingdings" pitchFamily="2" charset="2"/>
              <a:buNone/>
            </a:pPr>
            <a:r>
              <a:rPr lang="en-GB" sz="2400" b="1" dirty="0"/>
              <a:t>Learning Outcomes</a:t>
            </a:r>
          </a:p>
          <a:p>
            <a:pPr lvl="1" indent="120650" algn="ctr">
              <a:spcBef>
                <a:spcPct val="20000"/>
              </a:spcBef>
              <a:buClr>
                <a:schemeClr val="tx1"/>
              </a:buClr>
              <a:buSzPct val="100000"/>
            </a:pPr>
            <a:endParaRPr lang="en-GB" sz="2000" b="1" i="1" dirty="0"/>
          </a:p>
          <a:p>
            <a:pPr lvl="1" indent="120650" algn="ctr">
              <a:spcBef>
                <a:spcPct val="20000"/>
              </a:spcBef>
              <a:buClr>
                <a:schemeClr val="tx1"/>
              </a:buClr>
              <a:buSzPct val="100000"/>
            </a:pPr>
            <a:r>
              <a:rPr lang="en-GB" sz="2000" b="1" i="1" dirty="0"/>
              <a:t>Understand the principles of people detection either from Single images or Videos</a:t>
            </a:r>
          </a:p>
          <a:p>
            <a:pPr lvl="1" indent="120650" algn="ctr">
              <a:spcBef>
                <a:spcPct val="20000"/>
              </a:spcBef>
              <a:buClr>
                <a:schemeClr val="tx1"/>
              </a:buClr>
              <a:buSzPct val="100000"/>
            </a:pPr>
            <a:r>
              <a:rPr lang="en-GB" sz="2000" b="1" i="1" dirty="0"/>
              <a:t>Be able to apply and evaluate different approaches of people detection</a:t>
            </a:r>
          </a:p>
        </p:txBody>
      </p:sp>
    </p:spTree>
    <p:custDataLst>
      <p:tags r:id="rId1"/>
    </p:custDataLst>
  </p:cSld>
  <p:clrMapOvr>
    <a:masterClrMapping/>
  </p:clrMapOvr>
  <p:transition advTm="6097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449540"/>
                                        </p:tgtEl>
                                        <p:attrNameLst>
                                          <p:attrName>style.visibility</p:attrName>
                                        </p:attrNameLst>
                                      </p:cBhvr>
                                      <p:to>
                                        <p:strVal val="visible"/>
                                      </p:to>
                                    </p:set>
                                    <p:animEffect transition="in" filter="checkerboard(across)">
                                      <p:cBhvr>
                                        <p:cTn id="7" dur="500"/>
                                        <p:tgtEl>
                                          <p:spTgt spid="4495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9540"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455613" y="415925"/>
            <a:ext cx="8194675" cy="496888"/>
          </a:xfrm>
        </p:spPr>
        <p:txBody>
          <a:bodyPr/>
          <a:lstStyle/>
          <a:p>
            <a:pPr algn="ctr"/>
            <a:r>
              <a:rPr lang="en-GB"/>
              <a:t>Harr-like Rectangle </a:t>
            </a:r>
            <a:r>
              <a:rPr lang="en-GB" dirty="0"/>
              <a:t>Features</a:t>
            </a:r>
          </a:p>
        </p:txBody>
      </p:sp>
      <p:sp>
        <p:nvSpPr>
          <p:cNvPr id="14339" name="Text Placeholder 2"/>
          <p:cNvSpPr>
            <a:spLocks noGrp="1"/>
          </p:cNvSpPr>
          <p:nvPr>
            <p:ph type="body" sz="half" idx="1"/>
          </p:nvPr>
        </p:nvSpPr>
        <p:spPr>
          <a:xfrm>
            <a:off x="455613" y="1593850"/>
            <a:ext cx="7954962" cy="4965700"/>
          </a:xfrm>
        </p:spPr>
        <p:txBody>
          <a:bodyPr/>
          <a:lstStyle/>
          <a:p>
            <a:pPr>
              <a:buFont typeface="Wingdings" pitchFamily="2" charset="2"/>
              <a:buNone/>
            </a:pPr>
            <a:endParaRPr lang="en-GB"/>
          </a:p>
          <a:p>
            <a:pPr>
              <a:buFont typeface="Wingdings" pitchFamily="2" charset="2"/>
              <a:buNone/>
            </a:pPr>
            <a:endParaRPr lang="en-GB"/>
          </a:p>
          <a:p>
            <a:pPr>
              <a:buFont typeface="Wingdings" pitchFamily="2" charset="2"/>
              <a:buNone/>
            </a:pPr>
            <a:endParaRPr lang="en-GB"/>
          </a:p>
          <a:p>
            <a:pPr>
              <a:buFont typeface="Wingdings" pitchFamily="2" charset="2"/>
              <a:buNone/>
            </a:pPr>
            <a:endParaRPr lang="en-GB"/>
          </a:p>
          <a:p>
            <a:pPr>
              <a:buFont typeface="Wingdings" pitchFamily="2" charset="2"/>
              <a:buNone/>
            </a:pPr>
            <a:endParaRPr lang="en-GB"/>
          </a:p>
          <a:p>
            <a:pPr>
              <a:buFont typeface="Wingdings" pitchFamily="2" charset="2"/>
              <a:buNone/>
            </a:pPr>
            <a:endParaRPr lang="en-GB"/>
          </a:p>
          <a:p>
            <a:pPr>
              <a:buFont typeface="Wingdings" pitchFamily="2" charset="2"/>
              <a:buNone/>
            </a:pPr>
            <a:endParaRPr lang="en-GB"/>
          </a:p>
          <a:p>
            <a:pPr algn="just">
              <a:buFont typeface="Wingdings" pitchFamily="2" charset="2"/>
              <a:buNone/>
            </a:pPr>
            <a:endParaRPr lang="en-GB" sz="1600"/>
          </a:p>
          <a:p>
            <a:pPr algn="just">
              <a:buFont typeface="Wingdings" pitchFamily="2" charset="2"/>
              <a:buNone/>
            </a:pPr>
            <a:r>
              <a:rPr lang="en-GB" sz="1600"/>
              <a:t>	Example rectangle features shown relative to the enclosing detection window. The sum of the pixels which lie within the white rectangles are subtracted from the sum of pixels in the grey rectangles. Two-rectangle features are shown in (A) and (B). Figure (C) shows a three-rectangle feature, and (D) a four-rectangle feature.</a:t>
            </a:r>
            <a:endParaRPr lang="en-GB" sz="2000"/>
          </a:p>
        </p:txBody>
      </p:sp>
      <p:pic>
        <p:nvPicPr>
          <p:cNvPr id="14340" name="Picture 3"/>
          <p:cNvPicPr>
            <a:picLocks noChangeAspect="1" noChangeArrowheads="1"/>
          </p:cNvPicPr>
          <p:nvPr/>
        </p:nvPicPr>
        <p:blipFill>
          <a:blip r:embed="rId2" cstate="print"/>
          <a:srcRect/>
          <a:stretch>
            <a:fillRect/>
          </a:stretch>
        </p:blipFill>
        <p:spPr bwMode="auto">
          <a:xfrm>
            <a:off x="1838325" y="1416050"/>
            <a:ext cx="4357688" cy="3214688"/>
          </a:xfrm>
          <a:prstGeom prst="rect">
            <a:avLst/>
          </a:prstGeom>
          <a:noFill/>
          <a:ln w="12700">
            <a:noFill/>
            <a:miter lim="800000"/>
            <a:headEnd/>
            <a:tailEnd/>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Title 1"/>
          <p:cNvSpPr>
            <a:spLocks noGrp="1"/>
          </p:cNvSpPr>
          <p:nvPr>
            <p:ph type="title"/>
          </p:nvPr>
        </p:nvSpPr>
        <p:spPr>
          <a:xfrm>
            <a:off x="338138" y="415925"/>
            <a:ext cx="8194675" cy="639763"/>
          </a:xfrm>
        </p:spPr>
        <p:txBody>
          <a:bodyPr/>
          <a:lstStyle/>
          <a:p>
            <a:pPr algn="ctr"/>
            <a:r>
              <a:rPr lang="en-GB" dirty="0"/>
              <a:t>Integral Image</a:t>
            </a:r>
          </a:p>
        </p:txBody>
      </p:sp>
      <p:pic>
        <p:nvPicPr>
          <p:cNvPr id="1028" name="Picture 3"/>
          <p:cNvPicPr>
            <a:picLocks noChangeAspect="1" noChangeArrowheads="1"/>
          </p:cNvPicPr>
          <p:nvPr/>
        </p:nvPicPr>
        <p:blipFill>
          <a:blip r:embed="rId3" cstate="print"/>
          <a:srcRect/>
          <a:stretch>
            <a:fillRect/>
          </a:stretch>
        </p:blipFill>
        <p:spPr bwMode="auto">
          <a:xfrm>
            <a:off x="1123950" y="1558925"/>
            <a:ext cx="3502025" cy="2500313"/>
          </a:xfrm>
          <a:prstGeom prst="rect">
            <a:avLst/>
          </a:prstGeom>
          <a:noFill/>
          <a:ln w="12700">
            <a:noFill/>
            <a:miter lim="800000"/>
            <a:headEnd/>
            <a:tailEnd/>
          </a:ln>
        </p:spPr>
      </p:pic>
      <p:sp>
        <p:nvSpPr>
          <p:cNvPr id="1029" name="Rectangle 6"/>
          <p:cNvSpPr>
            <a:spLocks noChangeArrowheads="1"/>
          </p:cNvSpPr>
          <p:nvPr/>
        </p:nvSpPr>
        <p:spPr bwMode="auto">
          <a:xfrm>
            <a:off x="1195388" y="4773613"/>
            <a:ext cx="7643812" cy="646112"/>
          </a:xfrm>
          <a:prstGeom prst="rect">
            <a:avLst/>
          </a:prstGeom>
          <a:noFill/>
          <a:ln w="9525">
            <a:noFill/>
            <a:miter lim="800000"/>
            <a:headEnd/>
            <a:tailEnd/>
          </a:ln>
        </p:spPr>
        <p:txBody>
          <a:bodyPr>
            <a:spAutoFit/>
          </a:bodyPr>
          <a:lstStyle/>
          <a:p>
            <a:r>
              <a:rPr lang="en-GB" dirty="0"/>
              <a:t>The value of the integral image at point (x, y) is the sum of all the pixels above and to the left.</a:t>
            </a:r>
          </a:p>
        </p:txBody>
      </p:sp>
      <p:graphicFrame>
        <p:nvGraphicFramePr>
          <p:cNvPr id="1026" name="Object 4"/>
          <p:cNvGraphicFramePr>
            <a:graphicFrameLocks noChangeAspect="1"/>
          </p:cNvGraphicFramePr>
          <p:nvPr/>
        </p:nvGraphicFramePr>
        <p:xfrm>
          <a:off x="4695825" y="1987550"/>
          <a:ext cx="2755900" cy="714375"/>
        </p:xfrm>
        <a:graphic>
          <a:graphicData uri="http://schemas.openxmlformats.org/presentationml/2006/ole">
            <mc:AlternateContent xmlns:mc="http://schemas.openxmlformats.org/markup-compatibility/2006">
              <mc:Choice xmlns:v="urn:schemas-microsoft-com:vml" Requires="v">
                <p:oleObj spid="_x0000_s1038" name="Equation" r:id="rId4" imgW="1371600" imgH="355320" progId="Equation.3">
                  <p:embed/>
                </p:oleObj>
              </mc:Choice>
              <mc:Fallback>
                <p:oleObj name="Equation" r:id="rId4" imgW="1371600" imgH="355320" progId="Equation.3">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95825" y="1987550"/>
                        <a:ext cx="2755900" cy="7143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ext Placeholder 2"/>
          <p:cNvSpPr>
            <a:spLocks noGrp="1"/>
          </p:cNvSpPr>
          <p:nvPr>
            <p:ph type="body" sz="half" idx="1"/>
          </p:nvPr>
        </p:nvSpPr>
        <p:spPr>
          <a:xfrm>
            <a:off x="455613" y="1593850"/>
            <a:ext cx="8097837" cy="4514850"/>
          </a:xfrm>
        </p:spPr>
        <p:txBody>
          <a:bodyPr/>
          <a:lstStyle/>
          <a:p>
            <a:r>
              <a:rPr lang="en-GB" dirty="0"/>
              <a:t>Using the integral image any rectangular sum can be computed in four array references</a:t>
            </a:r>
          </a:p>
          <a:p>
            <a:endParaRPr lang="en-GB" dirty="0"/>
          </a:p>
          <a:p>
            <a:endParaRPr lang="en-GB" dirty="0"/>
          </a:p>
          <a:p>
            <a:endParaRPr lang="en-GB" dirty="0"/>
          </a:p>
          <a:p>
            <a:endParaRPr lang="en-GB" dirty="0"/>
          </a:p>
          <a:p>
            <a:endParaRPr lang="en-GB" dirty="0"/>
          </a:p>
          <a:p>
            <a:endParaRPr lang="en-GB" dirty="0"/>
          </a:p>
          <a:p>
            <a:r>
              <a:rPr lang="en-GB" sz="1400" dirty="0"/>
              <a:t>The sum of the pixels within rectangle </a:t>
            </a:r>
            <a:r>
              <a:rPr lang="en-GB" sz="1400" i="1" dirty="0"/>
              <a:t>D can be computed </a:t>
            </a:r>
            <a:r>
              <a:rPr lang="en-GB" sz="1400" dirty="0"/>
              <a:t>with four array references. The value of the integral image at location 1 is the sum of the pixels in rectangle </a:t>
            </a:r>
            <a:r>
              <a:rPr lang="en-GB" sz="1400" i="1" dirty="0"/>
              <a:t>A. The value at location 2 is A + B, at location 3 is A + C, and at location 4 is A + B + C + D. </a:t>
            </a:r>
            <a:r>
              <a:rPr lang="en-GB" sz="1400" dirty="0"/>
              <a:t>The sum within </a:t>
            </a:r>
            <a:r>
              <a:rPr lang="en-GB" sz="1400" i="1" dirty="0"/>
              <a:t>D can be computed as 4 + 1 − (2 + 3).</a:t>
            </a:r>
            <a:endParaRPr lang="en-GB" sz="1400" dirty="0"/>
          </a:p>
        </p:txBody>
      </p:sp>
      <p:sp>
        <p:nvSpPr>
          <p:cNvPr id="15363" name="Title 1"/>
          <p:cNvSpPr>
            <a:spLocks noGrp="1"/>
          </p:cNvSpPr>
          <p:nvPr>
            <p:ph type="title"/>
          </p:nvPr>
        </p:nvSpPr>
        <p:spPr>
          <a:xfrm>
            <a:off x="338138" y="415925"/>
            <a:ext cx="8194675" cy="639763"/>
          </a:xfrm>
        </p:spPr>
        <p:txBody>
          <a:bodyPr/>
          <a:lstStyle/>
          <a:p>
            <a:pPr algn="ctr"/>
            <a:r>
              <a:rPr lang="en-GB" b="1"/>
              <a:t>Integral Image</a:t>
            </a:r>
            <a:endParaRPr lang="en-GB" b="1" dirty="0"/>
          </a:p>
        </p:txBody>
      </p:sp>
      <p:pic>
        <p:nvPicPr>
          <p:cNvPr id="15364" name="Picture 2"/>
          <p:cNvPicPr>
            <a:picLocks noChangeAspect="1" noChangeArrowheads="1"/>
          </p:cNvPicPr>
          <p:nvPr/>
        </p:nvPicPr>
        <p:blipFill>
          <a:blip r:embed="rId2" cstate="print"/>
          <a:srcRect/>
          <a:stretch>
            <a:fillRect/>
          </a:stretch>
        </p:blipFill>
        <p:spPr bwMode="auto">
          <a:xfrm>
            <a:off x="1266825" y="2487613"/>
            <a:ext cx="2928938" cy="2292350"/>
          </a:xfrm>
          <a:prstGeom prst="rect">
            <a:avLst/>
          </a:prstGeom>
          <a:noFill/>
          <a:ln w="12700">
            <a:noFill/>
            <a:miter lim="800000"/>
            <a:headEnd/>
            <a:tailEnd/>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pPr algn="ctr"/>
            <a:r>
              <a:rPr lang="en-US"/>
              <a:t>Classification-Traditional Boosting</a:t>
            </a:r>
          </a:p>
        </p:txBody>
      </p:sp>
      <p:pic>
        <p:nvPicPr>
          <p:cNvPr id="16387" name="Picture 4"/>
          <p:cNvPicPr>
            <a:picLocks noChangeAspect="1" noChangeArrowheads="1"/>
          </p:cNvPicPr>
          <p:nvPr/>
        </p:nvPicPr>
        <p:blipFill>
          <a:blip r:embed="rId2" cstate="print"/>
          <a:srcRect/>
          <a:stretch>
            <a:fillRect/>
          </a:stretch>
        </p:blipFill>
        <p:spPr bwMode="auto">
          <a:xfrm>
            <a:off x="981075" y="844550"/>
            <a:ext cx="7000875" cy="5857875"/>
          </a:xfrm>
          <a:prstGeom prst="rect">
            <a:avLst/>
          </a:prstGeom>
          <a:noFill/>
          <a:ln w="12700">
            <a:noFill/>
            <a:miter lim="800000"/>
            <a:headEnd/>
            <a:tailEnd/>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p:txBody>
          <a:bodyPr/>
          <a:lstStyle/>
          <a:p>
            <a:pPr algn="ctr"/>
            <a:r>
              <a:rPr lang="en-GB"/>
              <a:t>Adaboost Demo</a:t>
            </a:r>
          </a:p>
        </p:txBody>
      </p:sp>
      <p:pic>
        <p:nvPicPr>
          <p:cNvPr id="4" name="adademo.mov">
            <a:hlinkClick r:id="" action="ppaction://media"/>
          </p:cNvPr>
          <p:cNvPicPr>
            <a:picLocks noGrp="1" noChangeAspect="1"/>
          </p:cNvPicPr>
          <p:nvPr>
            <p:ph idx="1"/>
            <a:videoFile r:link="rId2"/>
            <p:extLst>
              <p:ext uri="{DAA4B4D4-6D71-4841-9C94-3DE7FCFB9230}">
                <p14:media xmlns:p14="http://schemas.microsoft.com/office/powerpoint/2010/main" r:link="rId1"/>
              </p:ext>
            </p:extLst>
          </p:nvPr>
        </p:nvPicPr>
        <p:blipFill>
          <a:blip r:embed="rId4" cstate="print"/>
          <a:srcRect/>
          <a:stretch>
            <a:fillRect/>
          </a:stretch>
        </p:blipFill>
        <p:spPr>
          <a:xfrm>
            <a:off x="1052513" y="1363663"/>
            <a:ext cx="6572250" cy="4624387"/>
          </a:xfrm>
        </p:spPr>
      </p:pic>
    </p:spTree>
  </p:cSld>
  <p:clrMapOvr>
    <a:masterClrMapping/>
  </p:clrMapOvr>
  <p:transition/>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p:cTn id="7" fill="hold" display="0">
                  <p:stCondLst>
                    <p:cond delay="indefinite"/>
                  </p:stCondLst>
                  <p:endCondLst>
                    <p:cond evt="onNext" delay="0">
                      <p:tgtEl>
                        <p:sldTgt/>
                      </p:tgtEl>
                    </p:cond>
                    <p:cond evt="onPrev" delay="0">
                      <p:tgtEl>
                        <p:sldTgt/>
                      </p:tgtEl>
                    </p:cond>
                  </p:endCondLst>
                </p:cTn>
                <p:tgtEl>
                  <p:spTgt spid="4"/>
                </p:tgtEl>
              </p:cMediaNode>
            </p:vide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b="1" dirty="0"/>
              <a:t>Features Selected by </a:t>
            </a:r>
            <a:r>
              <a:rPr lang="en-GB" b="1" dirty="0" err="1"/>
              <a:t>Adaboost</a:t>
            </a:r>
            <a:endParaRPr lang="en-GB" b="1" dirty="0"/>
          </a:p>
        </p:txBody>
      </p:sp>
      <p:pic>
        <p:nvPicPr>
          <p:cNvPr id="28674" name="Picture 2"/>
          <p:cNvPicPr>
            <a:picLocks noChangeAspect="1" noChangeArrowheads="1"/>
          </p:cNvPicPr>
          <p:nvPr/>
        </p:nvPicPr>
        <p:blipFill>
          <a:blip r:embed="rId2" cstate="print"/>
          <a:srcRect/>
          <a:stretch>
            <a:fillRect/>
          </a:stretch>
        </p:blipFill>
        <p:spPr bwMode="auto">
          <a:xfrm>
            <a:off x="3688854" y="1649611"/>
            <a:ext cx="2609850" cy="1190625"/>
          </a:xfrm>
          <a:prstGeom prst="rect">
            <a:avLst/>
          </a:prstGeom>
          <a:noFill/>
          <a:ln w="9525">
            <a:noFill/>
            <a:miter lim="800000"/>
            <a:headEnd/>
            <a:tailEnd/>
          </a:ln>
        </p:spPr>
      </p:pic>
      <p:pic>
        <p:nvPicPr>
          <p:cNvPr id="28675" name="Picture 3"/>
          <p:cNvPicPr>
            <a:picLocks noChangeAspect="1" noChangeArrowheads="1"/>
          </p:cNvPicPr>
          <p:nvPr/>
        </p:nvPicPr>
        <p:blipFill>
          <a:blip r:embed="rId3" cstate="print"/>
          <a:srcRect/>
          <a:stretch>
            <a:fillRect/>
          </a:stretch>
        </p:blipFill>
        <p:spPr bwMode="auto">
          <a:xfrm>
            <a:off x="2392710" y="3416300"/>
            <a:ext cx="3914775" cy="1209675"/>
          </a:xfrm>
          <a:prstGeom prst="rect">
            <a:avLst/>
          </a:prstGeom>
          <a:noFill/>
          <a:ln w="9525">
            <a:noFill/>
            <a:miter lim="800000"/>
            <a:headEnd/>
            <a:tailEnd/>
          </a:ln>
        </p:spPr>
      </p:pic>
      <p:sp>
        <p:nvSpPr>
          <p:cNvPr id="6" name="Rectangle 5"/>
          <p:cNvSpPr/>
          <p:nvPr/>
        </p:nvSpPr>
        <p:spPr>
          <a:xfrm>
            <a:off x="1528614" y="5216500"/>
            <a:ext cx="6264696" cy="369332"/>
          </a:xfrm>
          <a:prstGeom prst="rect">
            <a:avLst/>
          </a:prstGeom>
        </p:spPr>
        <p:txBody>
          <a:bodyPr wrap="square">
            <a:spAutoFit/>
          </a:bodyPr>
          <a:lstStyle/>
          <a:p>
            <a:r>
              <a:rPr lang="en-GB" b="1" dirty="0"/>
              <a:t>The first and second features selected by </a:t>
            </a:r>
            <a:r>
              <a:rPr lang="en-GB" b="1" dirty="0" err="1"/>
              <a:t>AdaBoost</a:t>
            </a:r>
            <a:r>
              <a:rPr lang="en-GB" b="1" dirty="0"/>
              <a:t>.</a:t>
            </a:r>
          </a:p>
        </p:txBody>
      </p:sp>
    </p:spTree>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pPr algn="ctr"/>
            <a:r>
              <a:rPr lang="en-US"/>
              <a:t>Attention Cascade</a:t>
            </a:r>
          </a:p>
        </p:txBody>
      </p:sp>
      <p:pic>
        <p:nvPicPr>
          <p:cNvPr id="18435" name="Picture 2"/>
          <p:cNvPicPr>
            <a:picLocks noChangeAspect="1" noChangeArrowheads="1"/>
          </p:cNvPicPr>
          <p:nvPr/>
        </p:nvPicPr>
        <p:blipFill>
          <a:blip r:embed="rId2" cstate="print"/>
          <a:srcRect/>
          <a:stretch>
            <a:fillRect/>
          </a:stretch>
        </p:blipFill>
        <p:spPr bwMode="auto">
          <a:xfrm>
            <a:off x="981075" y="1487488"/>
            <a:ext cx="7000875" cy="2500312"/>
          </a:xfrm>
          <a:prstGeom prst="rect">
            <a:avLst/>
          </a:prstGeom>
          <a:noFill/>
          <a:ln w="12700">
            <a:noFill/>
            <a:miter lim="800000"/>
            <a:headEnd/>
            <a:tailEnd/>
          </a:ln>
        </p:spPr>
      </p:pic>
      <p:sp>
        <p:nvSpPr>
          <p:cNvPr id="18436" name="Rectangle 6"/>
          <p:cNvSpPr>
            <a:spLocks noChangeArrowheads="1"/>
          </p:cNvSpPr>
          <p:nvPr/>
        </p:nvSpPr>
        <p:spPr bwMode="auto">
          <a:xfrm>
            <a:off x="623888" y="4418013"/>
            <a:ext cx="7929562" cy="1569660"/>
          </a:xfrm>
          <a:prstGeom prst="rect">
            <a:avLst/>
          </a:prstGeom>
          <a:noFill/>
          <a:ln w="9525">
            <a:noFill/>
            <a:miter lim="800000"/>
            <a:headEnd/>
            <a:tailEnd/>
          </a:ln>
        </p:spPr>
        <p:txBody>
          <a:bodyPr>
            <a:spAutoFit/>
          </a:bodyPr>
          <a:lstStyle/>
          <a:p>
            <a:pPr algn="just"/>
            <a:r>
              <a:rPr lang="en-GB" sz="1600" dirty="0"/>
              <a:t>Schematic depiction of </a:t>
            </a:r>
            <a:r>
              <a:rPr lang="en-GB" sz="1600"/>
              <a:t>a detection </a:t>
            </a:r>
            <a:r>
              <a:rPr lang="en-GB" sz="1600" dirty="0"/>
              <a:t>cascade. A series of classifiers are applied to every sub-window. The initial classifier eliminates a large number of negative examples with very little processing. Subsequent layers eliminate additional negatives but require additional computation. After several stages of processing the number of sub-windows have been reduced radically. Further processing can take any form such as additional stages of the cascade (as in our detection system) or an alternative detection system. </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lstStyle/>
          <a:p>
            <a:pPr algn="ctr"/>
            <a:r>
              <a:rPr lang="en-US"/>
              <a:t>Training the Attention Cascade</a:t>
            </a:r>
            <a:endParaRPr lang="en-GB"/>
          </a:p>
        </p:txBody>
      </p:sp>
      <p:sp>
        <p:nvSpPr>
          <p:cNvPr id="3" name="Content Placeholder 2"/>
          <p:cNvSpPr>
            <a:spLocks noGrp="1"/>
          </p:cNvSpPr>
          <p:nvPr>
            <p:ph idx="1"/>
          </p:nvPr>
        </p:nvSpPr>
        <p:spPr>
          <a:xfrm>
            <a:off x="361950" y="1201738"/>
            <a:ext cx="8396288" cy="5397500"/>
          </a:xfrm>
        </p:spPr>
        <p:txBody>
          <a:bodyPr/>
          <a:lstStyle/>
          <a:p>
            <a:r>
              <a:rPr lang="en-GB" sz="2000" b="1" dirty="0"/>
              <a:t>False Positive Rate:</a:t>
            </a:r>
          </a:p>
          <a:p>
            <a:endParaRPr lang="en-GB" sz="2000" b="1" dirty="0"/>
          </a:p>
          <a:p>
            <a:endParaRPr lang="en-GB" sz="2000" b="1" dirty="0"/>
          </a:p>
          <a:p>
            <a:r>
              <a:rPr lang="en-GB" sz="2000" b="1" dirty="0"/>
              <a:t>Detection Rate:</a:t>
            </a:r>
          </a:p>
          <a:p>
            <a:endParaRPr lang="en-GB" sz="2000" b="1" dirty="0"/>
          </a:p>
          <a:p>
            <a:endParaRPr lang="en-GB" sz="2000" b="1" dirty="0"/>
          </a:p>
          <a:p>
            <a:r>
              <a:rPr lang="en-GB" sz="2000" b="1" dirty="0" err="1"/>
              <a:t>E.g</a:t>
            </a:r>
            <a:r>
              <a:rPr lang="en-GB" sz="2000" b="1" dirty="0"/>
              <a:t>, To achieve a detection rate of 0.9 of 10 stage, each stage has a detection rate 0.99.</a:t>
            </a:r>
          </a:p>
          <a:p>
            <a:pPr lvl="1"/>
            <a:r>
              <a:rPr lang="en-GB" b="1" dirty="0"/>
              <a:t>Looks very hard for each stage?</a:t>
            </a:r>
          </a:p>
          <a:p>
            <a:pPr lvl="1"/>
            <a:r>
              <a:rPr lang="en-GB" b="1" dirty="0"/>
              <a:t>But much easier if false positive rate is higher, e.g., 30%</a:t>
            </a:r>
          </a:p>
          <a:p>
            <a:r>
              <a:rPr lang="en-GB" sz="2000" b="1"/>
              <a:t>Ideally, an optimal framework has to define:</a:t>
            </a:r>
          </a:p>
          <a:p>
            <a:pPr lvl="1"/>
            <a:r>
              <a:rPr lang="en-GB" b="1" dirty="0"/>
              <a:t>The number of classifiers</a:t>
            </a:r>
          </a:p>
          <a:p>
            <a:pPr lvl="1"/>
            <a:r>
              <a:rPr lang="en-GB" b="1" dirty="0"/>
              <a:t>The number of features, n(</a:t>
            </a:r>
            <a:r>
              <a:rPr lang="en-GB" b="1" dirty="0" err="1"/>
              <a:t>i</a:t>
            </a:r>
            <a:r>
              <a:rPr lang="en-GB" b="1" dirty="0"/>
              <a:t>) of each stage</a:t>
            </a:r>
          </a:p>
          <a:p>
            <a:pPr lvl="1"/>
            <a:r>
              <a:rPr lang="en-GB" b="1" dirty="0"/>
              <a:t>The threshold of each stage</a:t>
            </a:r>
          </a:p>
          <a:p>
            <a:endParaRPr lang="en-GB" sz="2000" b="1" dirty="0"/>
          </a:p>
        </p:txBody>
      </p:sp>
      <p:pic>
        <p:nvPicPr>
          <p:cNvPr id="19460" name="Picture 4"/>
          <p:cNvPicPr>
            <a:picLocks noChangeAspect="1" noChangeArrowheads="1"/>
          </p:cNvPicPr>
          <p:nvPr/>
        </p:nvPicPr>
        <p:blipFill>
          <a:blip r:embed="rId2" cstate="print"/>
          <a:srcRect/>
          <a:stretch>
            <a:fillRect/>
          </a:stretch>
        </p:blipFill>
        <p:spPr bwMode="auto">
          <a:xfrm>
            <a:off x="3767138" y="1487488"/>
            <a:ext cx="1219200" cy="704850"/>
          </a:xfrm>
          <a:prstGeom prst="rect">
            <a:avLst/>
          </a:prstGeom>
          <a:noFill/>
          <a:ln w="12700">
            <a:noFill/>
            <a:miter lim="800000"/>
            <a:headEnd/>
            <a:tailEnd/>
          </a:ln>
        </p:spPr>
      </p:pic>
      <p:pic>
        <p:nvPicPr>
          <p:cNvPr id="19461" name="Picture 5"/>
          <p:cNvPicPr>
            <a:picLocks noChangeAspect="1" noChangeArrowheads="1"/>
          </p:cNvPicPr>
          <p:nvPr/>
        </p:nvPicPr>
        <p:blipFill>
          <a:blip r:embed="rId3" cstate="print"/>
          <a:srcRect/>
          <a:stretch>
            <a:fillRect/>
          </a:stretch>
        </p:blipFill>
        <p:spPr bwMode="auto">
          <a:xfrm>
            <a:off x="3729038" y="2559050"/>
            <a:ext cx="1323975" cy="733425"/>
          </a:xfrm>
          <a:prstGeom prst="rect">
            <a:avLst/>
          </a:prstGeom>
          <a:noFill/>
          <a:ln w="12700">
            <a:noFill/>
            <a:miter lim="800000"/>
            <a:headEnd/>
            <a:tailEnd/>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nodeType="clickEffect">
                                  <p:stCondLst>
                                    <p:cond delay="0"/>
                                  </p:stCondLst>
                                  <p:childTnLst>
                                    <p:set>
                                      <p:cBhvr>
                                        <p:cTn id="6" dur="1" fill="hold">
                                          <p:stCondLst>
                                            <p:cond delay="0"/>
                                          </p:stCondLst>
                                        </p:cTn>
                                        <p:tgtEl>
                                          <p:spTgt spid="3">
                                            <p:txEl>
                                              <p:pRg st="8" end="8"/>
                                            </p:txEl>
                                          </p:spTgt>
                                        </p:tgtEl>
                                        <p:attrNameLst>
                                          <p:attrName>style.visibility</p:attrName>
                                        </p:attrNameLst>
                                      </p:cBhvr>
                                      <p:to>
                                        <p:strVal val="visible"/>
                                      </p:to>
                                    </p:set>
                                    <p:animEffect transition="in" filter="diamond(in)">
                                      <p:cBhvr>
                                        <p:cTn id="7" dur="2000"/>
                                        <p:tgtEl>
                                          <p:spTgt spid="3">
                                            <p:txEl>
                                              <p:pRg st="8" end="8"/>
                                            </p:txEl>
                                          </p:spTgt>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3">
                                            <p:txEl>
                                              <p:pRg st="9" end="9"/>
                                            </p:txEl>
                                          </p:spTgt>
                                        </p:tgtEl>
                                        <p:attrNameLst>
                                          <p:attrName>style.visibility</p:attrName>
                                        </p:attrNameLst>
                                      </p:cBhvr>
                                      <p:to>
                                        <p:strVal val="visible"/>
                                      </p:to>
                                    </p:set>
                                    <p:animEffect transition="in" filter="checkerboard(across)">
                                      <p:cBhvr>
                                        <p:cTn id="12" dur="500"/>
                                        <p:tgtEl>
                                          <p:spTgt spid="3">
                                            <p:txEl>
                                              <p:pRg st="9" end="9"/>
                                            </p:txEl>
                                          </p:spTgt>
                                        </p:tgtEl>
                                      </p:cBhvr>
                                    </p:animEffect>
                                  </p:childTnLst>
                                </p:cTn>
                              </p:par>
                              <p:par>
                                <p:cTn id="13" presetID="5" presetClass="entr" presetSubtype="10" fill="hold" nodeType="withEffect">
                                  <p:stCondLst>
                                    <p:cond delay="0"/>
                                  </p:stCondLst>
                                  <p:childTnLst>
                                    <p:set>
                                      <p:cBhvr>
                                        <p:cTn id="14" dur="1" fill="hold">
                                          <p:stCondLst>
                                            <p:cond delay="0"/>
                                          </p:stCondLst>
                                        </p:cTn>
                                        <p:tgtEl>
                                          <p:spTgt spid="3">
                                            <p:txEl>
                                              <p:pRg st="10" end="10"/>
                                            </p:txEl>
                                          </p:spTgt>
                                        </p:tgtEl>
                                        <p:attrNameLst>
                                          <p:attrName>style.visibility</p:attrName>
                                        </p:attrNameLst>
                                      </p:cBhvr>
                                      <p:to>
                                        <p:strVal val="visible"/>
                                      </p:to>
                                    </p:set>
                                    <p:animEffect transition="in" filter="checkerboard(across)">
                                      <p:cBhvr>
                                        <p:cTn id="15" dur="500"/>
                                        <p:tgtEl>
                                          <p:spTgt spid="3">
                                            <p:txEl>
                                              <p:pRg st="10" end="10"/>
                                            </p:txEl>
                                          </p:spTgt>
                                        </p:tgtEl>
                                      </p:cBhvr>
                                    </p:animEffect>
                                  </p:childTnLst>
                                </p:cTn>
                              </p:par>
                              <p:par>
                                <p:cTn id="16" presetID="5" presetClass="entr" presetSubtype="10" fill="hold" nodeType="withEffect">
                                  <p:stCondLst>
                                    <p:cond delay="0"/>
                                  </p:stCondLst>
                                  <p:childTnLst>
                                    <p:set>
                                      <p:cBhvr>
                                        <p:cTn id="17" dur="1" fill="hold">
                                          <p:stCondLst>
                                            <p:cond delay="0"/>
                                          </p:stCondLst>
                                        </p:cTn>
                                        <p:tgtEl>
                                          <p:spTgt spid="3">
                                            <p:txEl>
                                              <p:pRg st="11" end="11"/>
                                            </p:txEl>
                                          </p:spTgt>
                                        </p:tgtEl>
                                        <p:attrNameLst>
                                          <p:attrName>style.visibility</p:attrName>
                                        </p:attrNameLst>
                                      </p:cBhvr>
                                      <p:to>
                                        <p:strVal val="visible"/>
                                      </p:to>
                                    </p:set>
                                    <p:animEffect transition="in" filter="checkerboard(across)">
                                      <p:cBhvr>
                                        <p:cTn id="18" dur="500"/>
                                        <p:tgtEl>
                                          <p:spTgt spid="3">
                                            <p:txEl>
                                              <p:pRg st="11" end="11"/>
                                            </p:txEl>
                                          </p:spTgt>
                                        </p:tgtEl>
                                      </p:cBhvr>
                                    </p:animEffect>
                                  </p:childTnLst>
                                </p:cTn>
                              </p:par>
                              <p:par>
                                <p:cTn id="19" presetID="5" presetClass="entr" presetSubtype="10" fill="hold" nodeType="withEffect">
                                  <p:stCondLst>
                                    <p:cond delay="0"/>
                                  </p:stCondLst>
                                  <p:childTnLst>
                                    <p:set>
                                      <p:cBhvr>
                                        <p:cTn id="20" dur="1" fill="hold">
                                          <p:stCondLst>
                                            <p:cond delay="0"/>
                                          </p:stCondLst>
                                        </p:cTn>
                                        <p:tgtEl>
                                          <p:spTgt spid="3">
                                            <p:txEl>
                                              <p:pRg st="12" end="12"/>
                                            </p:txEl>
                                          </p:spTgt>
                                        </p:tgtEl>
                                        <p:attrNameLst>
                                          <p:attrName>style.visibility</p:attrName>
                                        </p:attrNameLst>
                                      </p:cBhvr>
                                      <p:to>
                                        <p:strVal val="visible"/>
                                      </p:to>
                                    </p:set>
                                    <p:animEffect transition="in" filter="checkerboard(across)">
                                      <p:cBhvr>
                                        <p:cTn id="21"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a:xfrm>
            <a:off x="596974" y="261938"/>
            <a:ext cx="7772400" cy="715962"/>
          </a:xfrm>
        </p:spPr>
        <p:txBody>
          <a:bodyPr/>
          <a:lstStyle/>
          <a:p>
            <a:pPr algn="ctr"/>
            <a:r>
              <a:rPr lang="en-GB" sz="2800" b="1" dirty="0">
                <a:solidFill>
                  <a:schemeClr val="tx1"/>
                </a:solidFill>
              </a:rPr>
              <a:t>The Training Algorithm for Cascaded Detector</a:t>
            </a:r>
            <a:endParaRPr lang="en-GB" sz="2800" b="1" dirty="0"/>
          </a:p>
        </p:txBody>
      </p:sp>
      <p:sp>
        <p:nvSpPr>
          <p:cNvPr id="20483" name="Content Placeholder 2"/>
          <p:cNvSpPr>
            <a:spLocks noGrp="1"/>
          </p:cNvSpPr>
          <p:nvPr>
            <p:ph idx="1"/>
          </p:nvPr>
        </p:nvSpPr>
        <p:spPr>
          <a:xfrm>
            <a:off x="361950" y="1435100"/>
            <a:ext cx="8620125" cy="4876800"/>
          </a:xfrm>
        </p:spPr>
        <p:txBody>
          <a:bodyPr/>
          <a:lstStyle/>
          <a:p>
            <a:pPr>
              <a:buFont typeface="Wingdings" pitchFamily="2" charset="2"/>
              <a:buNone/>
            </a:pPr>
            <a:r>
              <a:rPr lang="en-GB" sz="1400" dirty="0"/>
              <a:t>• User selects values for </a:t>
            </a:r>
            <a:r>
              <a:rPr lang="en-GB" sz="1400" i="1" dirty="0"/>
              <a:t>f , the maximum acceptable false </a:t>
            </a:r>
            <a:r>
              <a:rPr lang="en-GB" sz="1400" dirty="0"/>
              <a:t>positive rate per layer and </a:t>
            </a:r>
            <a:r>
              <a:rPr lang="en-GB" sz="1400" i="1" dirty="0"/>
              <a:t>d, the minimum acceptable detection </a:t>
            </a:r>
            <a:r>
              <a:rPr lang="en-GB" sz="1400" dirty="0"/>
              <a:t>rate per layer.</a:t>
            </a:r>
          </a:p>
          <a:p>
            <a:pPr>
              <a:buFont typeface="Wingdings" pitchFamily="2" charset="2"/>
              <a:buNone/>
            </a:pPr>
            <a:r>
              <a:rPr lang="en-GB" sz="1400" dirty="0"/>
              <a:t>• User selects target overall false positive rate, </a:t>
            </a:r>
            <a:r>
              <a:rPr lang="en-GB" sz="1400" i="1" dirty="0" err="1"/>
              <a:t>F_target</a:t>
            </a:r>
            <a:r>
              <a:rPr lang="en-GB" sz="1400" i="1" dirty="0"/>
              <a:t> .</a:t>
            </a:r>
          </a:p>
          <a:p>
            <a:pPr>
              <a:buFont typeface="Wingdings" pitchFamily="2" charset="2"/>
              <a:buNone/>
            </a:pPr>
            <a:r>
              <a:rPr lang="en-GB" sz="1400" dirty="0"/>
              <a:t>• </a:t>
            </a:r>
            <a:r>
              <a:rPr lang="en-GB" sz="1400" i="1" dirty="0"/>
              <a:t>P = set of positive examples</a:t>
            </a:r>
          </a:p>
          <a:p>
            <a:pPr>
              <a:buFont typeface="Wingdings" pitchFamily="2" charset="2"/>
              <a:buNone/>
            </a:pPr>
            <a:r>
              <a:rPr lang="en-GB" sz="1400" dirty="0"/>
              <a:t>• </a:t>
            </a:r>
            <a:r>
              <a:rPr lang="en-GB" sz="1400" i="1" dirty="0"/>
              <a:t>N = set of negative examples</a:t>
            </a:r>
          </a:p>
          <a:p>
            <a:pPr>
              <a:buFont typeface="Wingdings" pitchFamily="2" charset="2"/>
              <a:buNone/>
            </a:pPr>
            <a:r>
              <a:rPr lang="en-GB" sz="1400" dirty="0"/>
              <a:t>• </a:t>
            </a:r>
            <a:r>
              <a:rPr lang="en-GB" sz="1400" i="1" dirty="0"/>
              <a:t>F0 = 1.0; D0 = 1.0</a:t>
            </a:r>
          </a:p>
          <a:p>
            <a:pPr>
              <a:buFont typeface="Wingdings" pitchFamily="2" charset="2"/>
              <a:buNone/>
            </a:pPr>
            <a:r>
              <a:rPr lang="en-GB" sz="1400" dirty="0"/>
              <a:t>• </a:t>
            </a:r>
            <a:r>
              <a:rPr lang="en-GB" sz="1400" i="1" dirty="0" err="1"/>
              <a:t>i</a:t>
            </a:r>
            <a:r>
              <a:rPr lang="en-GB" sz="1400" i="1" dirty="0"/>
              <a:t> = 0</a:t>
            </a:r>
          </a:p>
          <a:p>
            <a:pPr>
              <a:buFont typeface="Wingdings" pitchFamily="2" charset="2"/>
              <a:buNone/>
            </a:pPr>
            <a:r>
              <a:rPr lang="en-GB" sz="1400" dirty="0"/>
              <a:t>• while </a:t>
            </a:r>
            <a:r>
              <a:rPr lang="en-GB" sz="1400" i="1" dirty="0" err="1"/>
              <a:t>Fi</a:t>
            </a:r>
            <a:r>
              <a:rPr lang="en-GB" sz="1400" i="1" dirty="0"/>
              <a:t> &gt; </a:t>
            </a:r>
            <a:r>
              <a:rPr lang="en-GB" sz="1400" i="1" dirty="0" err="1"/>
              <a:t>F_target</a:t>
            </a:r>
            <a:endParaRPr lang="en-GB" sz="1400" i="1" dirty="0"/>
          </a:p>
          <a:p>
            <a:pPr>
              <a:buFont typeface="Wingdings" pitchFamily="2" charset="2"/>
              <a:buNone/>
            </a:pPr>
            <a:r>
              <a:rPr lang="en-GB" sz="1400" dirty="0"/>
              <a:t>	– </a:t>
            </a:r>
            <a:r>
              <a:rPr lang="en-GB" sz="1400" i="1" dirty="0" err="1"/>
              <a:t>i</a:t>
            </a:r>
            <a:r>
              <a:rPr lang="en-GB" sz="1400" i="1" dirty="0"/>
              <a:t> ←</a:t>
            </a:r>
            <a:r>
              <a:rPr lang="en-GB" sz="1400" i="1" dirty="0" err="1"/>
              <a:t>i</a:t>
            </a:r>
            <a:r>
              <a:rPr lang="en-GB" sz="1400" i="1" dirty="0"/>
              <a:t> + 1</a:t>
            </a:r>
          </a:p>
          <a:p>
            <a:pPr>
              <a:buFont typeface="Wingdings" pitchFamily="2" charset="2"/>
              <a:buNone/>
            </a:pPr>
            <a:r>
              <a:rPr lang="en-GB" sz="1400" dirty="0"/>
              <a:t>	– </a:t>
            </a:r>
            <a:r>
              <a:rPr lang="en-GB" sz="1400" i="1" dirty="0" err="1"/>
              <a:t>ni</a:t>
            </a:r>
            <a:r>
              <a:rPr lang="en-GB" sz="1400" i="1" dirty="0"/>
              <a:t> = 0; </a:t>
            </a:r>
            <a:r>
              <a:rPr lang="en-GB" sz="1400" i="1" dirty="0" err="1"/>
              <a:t>Fi</a:t>
            </a:r>
            <a:r>
              <a:rPr lang="en-GB" sz="1400" i="1" dirty="0"/>
              <a:t> = Fi−1</a:t>
            </a:r>
          </a:p>
          <a:p>
            <a:pPr>
              <a:buFont typeface="Wingdings" pitchFamily="2" charset="2"/>
              <a:buNone/>
            </a:pPr>
            <a:r>
              <a:rPr lang="en-GB" sz="1400" dirty="0"/>
              <a:t>	– while </a:t>
            </a:r>
            <a:r>
              <a:rPr lang="en-GB" sz="1400" i="1" dirty="0" err="1"/>
              <a:t>Fi</a:t>
            </a:r>
            <a:r>
              <a:rPr lang="en-GB" sz="1400" i="1" dirty="0"/>
              <a:t> &gt; f × Fi−1</a:t>
            </a:r>
          </a:p>
          <a:p>
            <a:pPr>
              <a:buFont typeface="Wingdings" pitchFamily="2" charset="2"/>
              <a:buNone/>
            </a:pPr>
            <a:r>
              <a:rPr lang="en-GB" sz="1400" dirty="0"/>
              <a:t>		∗ </a:t>
            </a:r>
            <a:r>
              <a:rPr lang="en-GB" sz="1400" i="1" dirty="0" err="1"/>
              <a:t>ni</a:t>
            </a:r>
            <a:r>
              <a:rPr lang="en-GB" sz="1400" i="1" dirty="0"/>
              <a:t> ← </a:t>
            </a:r>
            <a:r>
              <a:rPr lang="en-GB" sz="1400" i="1" dirty="0" err="1"/>
              <a:t>ni</a:t>
            </a:r>
            <a:r>
              <a:rPr lang="en-GB" sz="1400" i="1" dirty="0"/>
              <a:t> + 1</a:t>
            </a:r>
          </a:p>
          <a:p>
            <a:pPr>
              <a:buFont typeface="Wingdings" pitchFamily="2" charset="2"/>
              <a:buNone/>
            </a:pPr>
            <a:r>
              <a:rPr lang="en-GB" sz="1400" dirty="0"/>
              <a:t>		∗ Use </a:t>
            </a:r>
            <a:r>
              <a:rPr lang="en-GB" sz="1400" i="1" dirty="0"/>
              <a:t>P and N to train a classifier with </a:t>
            </a:r>
            <a:r>
              <a:rPr lang="en-GB" sz="1400" i="1" dirty="0" err="1"/>
              <a:t>ni</a:t>
            </a:r>
            <a:r>
              <a:rPr lang="en-GB" sz="1400" i="1" dirty="0"/>
              <a:t> features using </a:t>
            </a:r>
            <a:r>
              <a:rPr lang="en-GB" sz="1400" dirty="0" err="1"/>
              <a:t>AdaBoost</a:t>
            </a:r>
            <a:endParaRPr lang="en-GB" sz="1400" dirty="0"/>
          </a:p>
          <a:p>
            <a:pPr>
              <a:buFont typeface="Wingdings" pitchFamily="2" charset="2"/>
              <a:buNone/>
            </a:pPr>
            <a:r>
              <a:rPr lang="en-GB" sz="1400" dirty="0"/>
              <a:t>		∗ Evaluate current cascaded classifier on validation set to determine </a:t>
            </a:r>
            <a:r>
              <a:rPr lang="en-GB" sz="1400" i="1" dirty="0" err="1"/>
              <a:t>Fi</a:t>
            </a:r>
            <a:r>
              <a:rPr lang="en-GB" sz="1400" i="1" dirty="0"/>
              <a:t> and Di .</a:t>
            </a:r>
          </a:p>
          <a:p>
            <a:pPr>
              <a:buFont typeface="Wingdings" pitchFamily="2" charset="2"/>
              <a:buNone/>
            </a:pPr>
            <a:r>
              <a:rPr lang="en-GB" sz="1400" dirty="0"/>
              <a:t>		∗ Decrease threshold for the </a:t>
            </a:r>
            <a:r>
              <a:rPr lang="en-GB" sz="1400" i="1" dirty="0" err="1"/>
              <a:t>ith</a:t>
            </a:r>
            <a:r>
              <a:rPr lang="en-GB" sz="1400" i="1" dirty="0"/>
              <a:t> classifier until the current </a:t>
            </a:r>
            <a:r>
              <a:rPr lang="en-GB" sz="1400" dirty="0"/>
              <a:t>cascaded classifier has a detection rate of at 	least </a:t>
            </a:r>
            <a:r>
              <a:rPr lang="en-GB" sz="1400" i="1" dirty="0"/>
              <a:t>d × Di−1 (this  also affects </a:t>
            </a:r>
            <a:r>
              <a:rPr lang="en-GB" sz="1400" i="1" dirty="0" err="1"/>
              <a:t>Fi</a:t>
            </a:r>
            <a:r>
              <a:rPr lang="en-GB" sz="1400" i="1" dirty="0"/>
              <a:t> )</a:t>
            </a:r>
          </a:p>
          <a:p>
            <a:pPr>
              <a:buFont typeface="Wingdings" pitchFamily="2" charset="2"/>
              <a:buNone/>
            </a:pPr>
            <a:r>
              <a:rPr lang="en-GB" sz="1400" dirty="0"/>
              <a:t>	– </a:t>
            </a:r>
            <a:r>
              <a:rPr lang="en-GB" sz="1400" i="1" dirty="0"/>
              <a:t>N ← ∅ </a:t>
            </a:r>
          </a:p>
          <a:p>
            <a:pPr>
              <a:buFont typeface="Wingdings" pitchFamily="2" charset="2"/>
              <a:buNone/>
            </a:pPr>
            <a:r>
              <a:rPr lang="en-GB" sz="1400" i="1" dirty="0"/>
              <a:t>	– If </a:t>
            </a:r>
            <a:r>
              <a:rPr lang="en-GB" sz="1400" i="1" dirty="0" err="1"/>
              <a:t>Fi</a:t>
            </a:r>
            <a:r>
              <a:rPr lang="en-GB" sz="1400" i="1" dirty="0"/>
              <a:t> &gt; </a:t>
            </a:r>
            <a:r>
              <a:rPr lang="en-GB" sz="1400" i="1" dirty="0" err="1"/>
              <a:t>Ftarget</a:t>
            </a:r>
            <a:r>
              <a:rPr lang="en-GB" sz="1400" i="1" dirty="0"/>
              <a:t> then evaluate the current cascaded detector on </a:t>
            </a:r>
            <a:r>
              <a:rPr lang="en-GB" sz="1400" dirty="0"/>
              <a:t>the set of non-face images and put any false detections into the set N</a:t>
            </a:r>
          </a:p>
        </p:txBody>
      </p:sp>
    </p:spTree>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p:txBody>
          <a:bodyPr/>
          <a:lstStyle/>
          <a:p>
            <a:pPr algn="ctr"/>
            <a:r>
              <a:rPr lang="en-GB"/>
              <a:t>Performance: Cascade Vs. Non Cascade</a:t>
            </a:r>
          </a:p>
        </p:txBody>
      </p:sp>
      <p:pic>
        <p:nvPicPr>
          <p:cNvPr id="21507" name="Picture 2"/>
          <p:cNvPicPr>
            <a:picLocks noChangeAspect="1" noChangeArrowheads="1"/>
          </p:cNvPicPr>
          <p:nvPr/>
        </p:nvPicPr>
        <p:blipFill>
          <a:blip r:embed="rId2" cstate="print"/>
          <a:srcRect/>
          <a:stretch>
            <a:fillRect/>
          </a:stretch>
        </p:blipFill>
        <p:spPr bwMode="auto">
          <a:xfrm>
            <a:off x="838200" y="1701800"/>
            <a:ext cx="7162800" cy="4714875"/>
          </a:xfrm>
          <a:prstGeom prst="rect">
            <a:avLst/>
          </a:prstGeom>
          <a:noFill/>
          <a:ln w="12700">
            <a:noFill/>
            <a:miter lim="800000"/>
            <a:headEnd/>
            <a:tailEnd/>
          </a:ln>
        </p:spPr>
      </p:pic>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p:txBody>
          <a:bodyPr/>
          <a:lstStyle/>
          <a:p>
            <a:pPr algn="ctr"/>
            <a:r>
              <a:rPr lang="en-GB"/>
              <a:t>Outline</a:t>
            </a:r>
          </a:p>
        </p:txBody>
      </p:sp>
      <p:sp>
        <p:nvSpPr>
          <p:cNvPr id="6147" name="Content Placeholder 2"/>
          <p:cNvSpPr>
            <a:spLocks noGrp="1"/>
          </p:cNvSpPr>
          <p:nvPr>
            <p:ph idx="1"/>
          </p:nvPr>
        </p:nvSpPr>
        <p:spPr/>
        <p:txBody>
          <a:bodyPr/>
          <a:lstStyle/>
          <a:p>
            <a:r>
              <a:rPr lang="en-GB" dirty="0">
                <a:hlinkClick r:id="rId2" action="ppaction://hlinksldjump"/>
              </a:rPr>
              <a:t>Motivation</a:t>
            </a:r>
            <a:endParaRPr lang="en-GB" dirty="0"/>
          </a:p>
          <a:p>
            <a:r>
              <a:rPr lang="en-GB" dirty="0"/>
              <a:t>People Detection</a:t>
            </a:r>
          </a:p>
          <a:p>
            <a:pPr lvl="1"/>
            <a:r>
              <a:rPr lang="en-GB" dirty="0"/>
              <a:t>General Sliding window approach</a:t>
            </a:r>
          </a:p>
          <a:p>
            <a:pPr lvl="1"/>
            <a:r>
              <a:rPr lang="en-GB" dirty="0"/>
              <a:t>Support vector machine detector</a:t>
            </a:r>
          </a:p>
          <a:p>
            <a:pPr lvl="1"/>
            <a:r>
              <a:rPr lang="en-GB" b="1" dirty="0"/>
              <a:t>Viola-Jones cascade detector (focus)</a:t>
            </a:r>
          </a:p>
          <a:p>
            <a:pPr lvl="1"/>
            <a:r>
              <a:rPr lang="en-GB" b="1" dirty="0"/>
              <a:t>HOG detector (focus)</a:t>
            </a:r>
          </a:p>
          <a:p>
            <a:pPr lvl="1"/>
            <a:r>
              <a:rPr lang="en-GB" dirty="0" err="1"/>
              <a:t>Shapelet</a:t>
            </a:r>
            <a:r>
              <a:rPr lang="en-GB" dirty="0"/>
              <a:t>-based detector</a:t>
            </a:r>
          </a:p>
        </p:txBody>
      </p:sp>
    </p:spTree>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b="1" dirty="0"/>
              <a:t>Face Detection Results</a:t>
            </a:r>
          </a:p>
        </p:txBody>
      </p:sp>
      <p:pic>
        <p:nvPicPr>
          <p:cNvPr id="29698" name="Picture 2"/>
          <p:cNvPicPr>
            <a:picLocks noChangeAspect="1" noChangeArrowheads="1"/>
          </p:cNvPicPr>
          <p:nvPr/>
        </p:nvPicPr>
        <p:blipFill>
          <a:blip r:embed="rId2" cstate="print"/>
          <a:srcRect/>
          <a:stretch>
            <a:fillRect/>
          </a:stretch>
        </p:blipFill>
        <p:spPr bwMode="auto">
          <a:xfrm>
            <a:off x="1384598" y="1328068"/>
            <a:ext cx="5472608" cy="4819104"/>
          </a:xfrm>
          <a:prstGeom prst="rect">
            <a:avLst/>
          </a:prstGeom>
          <a:noFill/>
          <a:ln w="9525">
            <a:noFill/>
            <a:miter lim="800000"/>
            <a:headEnd/>
            <a:tailEnd/>
          </a:ln>
        </p:spPr>
      </p:pic>
    </p:spTree>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b="1" dirty="0"/>
              <a:t>Dynamic Pedestrians Detection</a:t>
            </a:r>
            <a:endParaRPr lang="en-GB" dirty="0"/>
          </a:p>
        </p:txBody>
      </p:sp>
      <p:pic>
        <p:nvPicPr>
          <p:cNvPr id="29698" name="Picture 2"/>
          <p:cNvPicPr>
            <a:picLocks noChangeAspect="1" noChangeArrowheads="1"/>
          </p:cNvPicPr>
          <p:nvPr/>
        </p:nvPicPr>
        <p:blipFill>
          <a:blip r:embed="rId2" cstate="print"/>
          <a:srcRect/>
          <a:stretch>
            <a:fillRect/>
          </a:stretch>
        </p:blipFill>
        <p:spPr bwMode="auto">
          <a:xfrm>
            <a:off x="2032670" y="1976140"/>
            <a:ext cx="4917026" cy="3312368"/>
          </a:xfrm>
          <a:prstGeom prst="rect">
            <a:avLst/>
          </a:prstGeom>
          <a:noFill/>
          <a:ln w="9525">
            <a:noFill/>
            <a:miter lim="800000"/>
            <a:headEnd/>
            <a:tailEnd/>
          </a:ln>
        </p:spPr>
      </p:pic>
      <p:sp>
        <p:nvSpPr>
          <p:cNvPr id="5" name="Title 1"/>
          <p:cNvSpPr txBox="1">
            <a:spLocks/>
          </p:cNvSpPr>
          <p:nvPr/>
        </p:nvSpPr>
        <p:spPr bwMode="auto">
          <a:xfrm>
            <a:off x="520502" y="5504532"/>
            <a:ext cx="7772400" cy="720080"/>
          </a:xfrm>
          <a:prstGeom prst="rect">
            <a:avLst/>
          </a:prstGeom>
          <a:noFill/>
          <a:ln w="12700">
            <a:noFill/>
            <a:miter lim="800000"/>
            <a:headEnd/>
            <a:tailEnd/>
          </a:ln>
        </p:spPr>
        <p:txBody>
          <a:bodyPr vert="horz" wrap="square" lIns="90468" tIns="44440" rIns="90468" bIns="44440" numCol="1" anchor="b" anchorCtr="0" compatLnSpc="1">
            <a:prstTxWarp prst="textNoShape">
              <a:avLst/>
            </a:prstTxWarp>
          </a:bodyPr>
          <a:lstStyle/>
          <a:p>
            <a:pPr marL="0" marR="0" lvl="0" indent="0" defTabSz="914400" rtl="0" eaLnBrk="0" fontAlgn="base" latinLnBrk="0" hangingPunct="0">
              <a:lnSpc>
                <a:spcPct val="100000"/>
              </a:lnSpc>
              <a:spcBef>
                <a:spcPct val="0"/>
              </a:spcBef>
              <a:spcAft>
                <a:spcPct val="0"/>
              </a:spcAft>
              <a:buClrTx/>
              <a:buSzTx/>
              <a:buFont typeface="Arial" charset="0"/>
              <a:buChar char="•"/>
              <a:tabLst/>
              <a:defRPr/>
            </a:pPr>
            <a:r>
              <a:rPr kumimoji="0" lang="en-GB" sz="2400" b="1" i="0" u="none" strike="noStrike" kern="0" cap="none" spc="0" normalizeH="0" baseline="0" noProof="0" dirty="0">
                <a:ln>
                  <a:noFill/>
                </a:ln>
                <a:solidFill>
                  <a:schemeClr val="tx2"/>
                </a:solidFill>
                <a:effectLst/>
                <a:uLnTx/>
                <a:uFillTx/>
                <a:latin typeface="+mj-lt"/>
                <a:ea typeface="+mj-ea"/>
                <a:cs typeface="+mj-cs"/>
              </a:rPr>
              <a:t>Training </a:t>
            </a:r>
            <a:r>
              <a:rPr kumimoji="0" lang="en-GB" sz="2400" b="1" i="0" u="none" strike="noStrike" kern="0" cap="none" spc="0" normalizeH="0" baseline="0" noProof="0" dirty="0" err="1">
                <a:ln>
                  <a:noFill/>
                </a:ln>
                <a:solidFill>
                  <a:schemeClr val="tx2"/>
                </a:solidFill>
                <a:effectLst/>
                <a:uLnTx/>
                <a:uFillTx/>
                <a:latin typeface="+mj-lt"/>
                <a:ea typeface="+mj-ea"/>
                <a:cs typeface="+mj-cs"/>
              </a:rPr>
              <a:t>Adaboost</a:t>
            </a:r>
            <a:r>
              <a:rPr kumimoji="0" lang="en-GB" sz="2400" b="1" i="0" u="none" strike="noStrike" kern="0" cap="none" spc="0" normalizeH="0" noProof="0" dirty="0">
                <a:ln>
                  <a:noFill/>
                </a:ln>
                <a:solidFill>
                  <a:schemeClr val="tx2"/>
                </a:solidFill>
                <a:effectLst/>
                <a:uLnTx/>
                <a:uFillTx/>
                <a:latin typeface="+mj-lt"/>
                <a:ea typeface="+mj-ea"/>
                <a:cs typeface="+mj-cs"/>
              </a:rPr>
              <a:t> about 45,000 possible features</a:t>
            </a:r>
          </a:p>
          <a:p>
            <a:pPr marL="0" marR="0" lvl="0" indent="0" defTabSz="914400" rtl="0" eaLnBrk="0" fontAlgn="base" latinLnBrk="0" hangingPunct="0">
              <a:lnSpc>
                <a:spcPct val="100000"/>
              </a:lnSpc>
              <a:spcBef>
                <a:spcPct val="0"/>
              </a:spcBef>
              <a:spcAft>
                <a:spcPct val="0"/>
              </a:spcAft>
              <a:buClrTx/>
              <a:buSzTx/>
              <a:buFont typeface="Arial" charset="0"/>
              <a:buChar char="•"/>
              <a:tabLst/>
              <a:defRPr/>
            </a:pPr>
            <a:r>
              <a:rPr kumimoji="0" lang="en-GB" sz="2400" b="1" i="0" u="none" strike="noStrike" kern="0" cap="none" spc="0" normalizeH="0" baseline="0" noProof="0" dirty="0">
                <a:ln>
                  <a:noFill/>
                </a:ln>
                <a:solidFill>
                  <a:schemeClr val="tx2"/>
                </a:solidFill>
                <a:effectLst/>
                <a:uLnTx/>
                <a:uFillTx/>
                <a:latin typeface="+mj-lt"/>
                <a:ea typeface="+mj-ea"/>
                <a:cs typeface="+mj-cs"/>
              </a:rPr>
              <a:t>Efficient and reliable for</a:t>
            </a:r>
            <a:r>
              <a:rPr kumimoji="0" lang="en-GB" sz="2400" b="1" i="0" u="none" strike="noStrike" kern="0" cap="none" spc="0" normalizeH="0" noProof="0" dirty="0">
                <a:ln>
                  <a:noFill/>
                </a:ln>
                <a:solidFill>
                  <a:schemeClr val="tx2"/>
                </a:solidFill>
                <a:effectLst/>
                <a:uLnTx/>
                <a:uFillTx/>
                <a:latin typeface="+mj-lt"/>
                <a:ea typeface="+mj-ea"/>
                <a:cs typeface="+mj-cs"/>
              </a:rPr>
              <a:t> distance detection (20x15) 4fps</a:t>
            </a:r>
            <a:endParaRPr kumimoji="0" lang="en-GB" sz="2400" b="1" i="0" u="none" strike="noStrike" kern="0" cap="none" spc="0" normalizeH="0" baseline="0" noProof="0" dirty="0">
              <a:ln>
                <a:noFill/>
              </a:ln>
              <a:solidFill>
                <a:schemeClr val="tx2"/>
              </a:solidFill>
              <a:effectLst/>
              <a:uLnTx/>
              <a:uFillTx/>
              <a:latin typeface="+mj-lt"/>
              <a:ea typeface="+mj-ea"/>
              <a:cs typeface="+mj-cs"/>
            </a:endParaRPr>
          </a:p>
        </p:txBody>
      </p:sp>
      <p:sp>
        <p:nvSpPr>
          <p:cNvPr id="6" name="TextBox 5"/>
          <p:cNvSpPr txBox="1"/>
          <p:nvPr/>
        </p:nvSpPr>
        <p:spPr>
          <a:xfrm>
            <a:off x="808534" y="1400076"/>
            <a:ext cx="3127844" cy="369332"/>
          </a:xfrm>
          <a:prstGeom prst="rect">
            <a:avLst/>
          </a:prstGeom>
          <a:noFill/>
        </p:spPr>
        <p:txBody>
          <a:bodyPr wrap="none" rtlCol="0">
            <a:spAutoFit/>
          </a:bodyPr>
          <a:lstStyle/>
          <a:p>
            <a:r>
              <a:rPr lang="en-GB" b="1" dirty="0"/>
              <a:t>Viola, Jones Snow ICCV 2003</a:t>
            </a:r>
          </a:p>
        </p:txBody>
      </p:sp>
    </p:spTree>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sz="3200" b="1" dirty="0"/>
              <a:t>Pedestrian Detection (V-J)</a:t>
            </a:r>
          </a:p>
        </p:txBody>
      </p:sp>
      <p:sp>
        <p:nvSpPr>
          <p:cNvPr id="3" name="Content Placeholder 2"/>
          <p:cNvSpPr>
            <a:spLocks noGrp="1"/>
          </p:cNvSpPr>
          <p:nvPr>
            <p:ph idx="1"/>
          </p:nvPr>
        </p:nvSpPr>
        <p:spPr>
          <a:xfrm>
            <a:off x="361950" y="1435100"/>
            <a:ext cx="8396288" cy="5221560"/>
          </a:xfrm>
        </p:spPr>
        <p:txBody>
          <a:bodyPr/>
          <a:lstStyle/>
          <a:p>
            <a:r>
              <a:rPr lang="en-GB" dirty="0"/>
              <a:t>Simply replace face training set with pedestrian training set:</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r>
              <a:rPr lang="en-GB" b="1" dirty="0"/>
              <a:t>Redo all of the training process: and more …</a:t>
            </a:r>
          </a:p>
          <a:p>
            <a:endParaRPr lang="en-GB" dirty="0"/>
          </a:p>
        </p:txBody>
      </p:sp>
      <p:pic>
        <p:nvPicPr>
          <p:cNvPr id="7" name="Picture 2"/>
          <p:cNvPicPr>
            <a:picLocks noChangeAspect="1" noChangeArrowheads="1"/>
          </p:cNvPicPr>
          <p:nvPr/>
        </p:nvPicPr>
        <p:blipFill>
          <a:blip r:embed="rId2" cstate="print"/>
          <a:srcRect/>
          <a:stretch>
            <a:fillRect/>
          </a:stretch>
        </p:blipFill>
        <p:spPr bwMode="auto">
          <a:xfrm>
            <a:off x="5489054" y="1904132"/>
            <a:ext cx="2995929" cy="3887575"/>
          </a:xfrm>
          <a:prstGeom prst="rect">
            <a:avLst/>
          </a:prstGeom>
          <a:noFill/>
          <a:ln w="9525">
            <a:noFill/>
            <a:miter lim="800000"/>
            <a:headEnd/>
            <a:tailEnd/>
          </a:ln>
        </p:spPr>
      </p:pic>
      <p:pic>
        <p:nvPicPr>
          <p:cNvPr id="30725" name="Picture 5"/>
          <p:cNvPicPr>
            <a:picLocks noChangeAspect="1" noChangeArrowheads="1"/>
          </p:cNvPicPr>
          <p:nvPr/>
        </p:nvPicPr>
        <p:blipFill>
          <a:blip r:embed="rId3" cstate="print"/>
          <a:srcRect/>
          <a:stretch>
            <a:fillRect/>
          </a:stretch>
        </p:blipFill>
        <p:spPr bwMode="auto">
          <a:xfrm>
            <a:off x="952550" y="1904132"/>
            <a:ext cx="2952328" cy="3960440"/>
          </a:xfrm>
          <a:prstGeom prst="rect">
            <a:avLst/>
          </a:prstGeom>
          <a:noFill/>
          <a:ln w="9525">
            <a:noFill/>
            <a:miter lim="800000"/>
            <a:headEnd/>
            <a:tailEnd/>
          </a:ln>
        </p:spPr>
      </p:pic>
      <p:sp>
        <p:nvSpPr>
          <p:cNvPr id="9" name="Right Arrow 8"/>
          <p:cNvSpPr/>
          <p:nvPr/>
        </p:nvSpPr>
        <p:spPr bwMode="auto">
          <a:xfrm>
            <a:off x="4192910" y="3560316"/>
            <a:ext cx="1080120" cy="288032"/>
          </a:xfrm>
          <a:prstGeom prst="rightArrow">
            <a:avLst/>
          </a:prstGeom>
          <a:solidFill>
            <a:schemeClr val="accent1">
              <a:lumMod val="60000"/>
              <a:lumOff val="40000"/>
            </a:schemeClr>
          </a:solidFill>
          <a:ln w="12700" cap="flat" cmpd="sng" algn="ctr">
            <a:solidFill>
              <a:schemeClr val="accent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1800" b="0" i="0" u="none" strike="noStrike" cap="none" normalizeH="0" baseline="0">
              <a:ln>
                <a:noFill/>
              </a:ln>
              <a:solidFill>
                <a:schemeClr val="tx1"/>
              </a:solidFill>
              <a:effectLst/>
              <a:latin typeface="Times New Roman" pitchFamily="18" charset="0"/>
            </a:endParaRPr>
          </a:p>
        </p:txBody>
      </p:sp>
    </p:spTree>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p:txBody>
          <a:bodyPr/>
          <a:lstStyle/>
          <a:p>
            <a:pPr algn="ctr"/>
            <a:r>
              <a:rPr lang="en-GB" b="1" dirty="0"/>
              <a:t>Extension of V-J for motion features</a:t>
            </a:r>
          </a:p>
        </p:txBody>
      </p:sp>
      <p:sp>
        <p:nvSpPr>
          <p:cNvPr id="3" name="Content Placeholder 2"/>
          <p:cNvSpPr>
            <a:spLocks noGrp="1"/>
          </p:cNvSpPr>
          <p:nvPr>
            <p:ph idx="1"/>
          </p:nvPr>
        </p:nvSpPr>
        <p:spPr/>
        <p:txBody>
          <a:bodyPr/>
          <a:lstStyle/>
          <a:p>
            <a:pPr>
              <a:defRPr/>
            </a:pPr>
            <a:r>
              <a:rPr lang="en-GB" sz="2000" b="1" dirty="0"/>
              <a:t>Appearance features</a:t>
            </a:r>
            <a:r>
              <a:rPr lang="en-GB" sz="2000" dirty="0"/>
              <a:t>: rectangular features extracted on each frame</a:t>
            </a:r>
          </a:p>
          <a:p>
            <a:pPr>
              <a:defRPr/>
            </a:pPr>
            <a:r>
              <a:rPr lang="en-GB" sz="2000" b="1" dirty="0"/>
              <a:t>Motion features</a:t>
            </a:r>
            <a:r>
              <a:rPr lang="en-GB" sz="2000" dirty="0"/>
              <a:t>: rectangular feature extracted on shifted difference images between two consecutive images</a:t>
            </a:r>
          </a:p>
          <a:p>
            <a:pPr>
              <a:defRPr/>
            </a:pPr>
            <a:endParaRPr lang="en-GB" dirty="0"/>
          </a:p>
          <a:p>
            <a:pPr>
              <a:defRPr/>
            </a:pPr>
            <a:endParaRPr lang="en-GB" dirty="0"/>
          </a:p>
          <a:p>
            <a:pPr>
              <a:defRPr/>
            </a:pPr>
            <a:endParaRPr lang="en-GB" dirty="0"/>
          </a:p>
          <a:p>
            <a:pPr>
              <a:buFont typeface="Wingdings" pitchFamily="2" charset="2"/>
              <a:buNone/>
              <a:defRPr/>
            </a:pPr>
            <a:r>
              <a:rPr lang="en-GB" i="1" dirty="0"/>
              <a:t> </a:t>
            </a:r>
          </a:p>
          <a:p>
            <a:pPr>
              <a:defRPr/>
            </a:pPr>
            <a:endParaRPr lang="en-GB" sz="1800" dirty="0"/>
          </a:p>
          <a:p>
            <a:pPr>
              <a:defRPr/>
            </a:pPr>
            <a:r>
              <a:rPr lang="en-GB" sz="2000" dirty="0"/>
              <a:t>Delta </a:t>
            </a:r>
            <a:r>
              <a:rPr lang="en-GB" sz="2000" i="1" dirty="0"/>
              <a:t>= abs(It − It+1); U = abs(It − It+1 ↑); L = abs(It − It+1 ←); R = abs(It − It+1 →); D = abs(It − It+1 ↓)</a:t>
            </a:r>
            <a:endParaRPr lang="en-GB" sz="2000" dirty="0"/>
          </a:p>
          <a:p>
            <a:pPr>
              <a:defRPr/>
            </a:pPr>
            <a:r>
              <a:rPr lang="en-GB" sz="2000" dirty="0"/>
              <a:t>Further Reading</a:t>
            </a:r>
            <a:r>
              <a:rPr lang="en-GB" dirty="0"/>
              <a:t>: </a:t>
            </a:r>
          </a:p>
          <a:p>
            <a:pPr lvl="1">
              <a:defRPr/>
            </a:pPr>
            <a:r>
              <a:rPr lang="en-GB" sz="1200" dirty="0">
                <a:ea typeface="+mn-ea"/>
                <a:cs typeface="+mn-cs"/>
              </a:rPr>
              <a:t>PAUL VIOLA, MICHAEL J. JONES AND DANIEL SNOW, </a:t>
            </a:r>
            <a:r>
              <a:rPr lang="en-GB" sz="1200" b="1" dirty="0">
                <a:ea typeface="+mn-ea"/>
                <a:cs typeface="+mn-cs"/>
                <a:hlinkClick r:id="rId2" action="ppaction://hlinkfile"/>
              </a:rPr>
              <a:t>Detecting Pedestrians Using Patterns of Motion and Appearance</a:t>
            </a:r>
            <a:r>
              <a:rPr lang="en-GB" sz="1200" dirty="0"/>
              <a:t>, </a:t>
            </a:r>
            <a:r>
              <a:rPr lang="en-GB" sz="1200" dirty="0">
                <a:ea typeface="+mn-ea"/>
                <a:cs typeface="+mn-cs"/>
              </a:rPr>
              <a:t>International Journal of Computer Vision 63(2), 153–161, 2005</a:t>
            </a:r>
          </a:p>
          <a:p>
            <a:pPr>
              <a:defRPr/>
            </a:pPr>
            <a:endParaRPr lang="en-GB" dirty="0"/>
          </a:p>
        </p:txBody>
      </p:sp>
      <p:pic>
        <p:nvPicPr>
          <p:cNvPr id="22532" name="Picture 4"/>
          <p:cNvPicPr>
            <a:picLocks noChangeAspect="1" noChangeArrowheads="1"/>
          </p:cNvPicPr>
          <p:nvPr/>
        </p:nvPicPr>
        <p:blipFill>
          <a:blip r:embed="rId3" cstate="print"/>
          <a:srcRect/>
          <a:stretch>
            <a:fillRect/>
          </a:stretch>
        </p:blipFill>
        <p:spPr bwMode="auto">
          <a:xfrm>
            <a:off x="909638" y="2773363"/>
            <a:ext cx="6786562" cy="1524000"/>
          </a:xfrm>
          <a:prstGeom prst="rect">
            <a:avLst/>
          </a:prstGeom>
          <a:noFill/>
          <a:ln w="12700">
            <a:noFill/>
            <a:miter lim="800000"/>
            <a:headEnd/>
            <a:tailEnd/>
          </a:ln>
        </p:spPr>
      </p:pic>
    </p:spTree>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744638" y="247948"/>
            <a:ext cx="5472608" cy="646331"/>
          </a:xfrm>
          <a:prstGeom prst="rect">
            <a:avLst/>
          </a:prstGeom>
        </p:spPr>
        <p:txBody>
          <a:bodyPr wrap="square">
            <a:spAutoFit/>
          </a:bodyPr>
          <a:lstStyle/>
          <a:p>
            <a:pPr algn="ctr"/>
            <a:r>
              <a:rPr lang="en-GB" sz="3600" b="1" dirty="0"/>
              <a:t>Pedestrian Detection (V-J)</a:t>
            </a:r>
            <a:endParaRPr lang="en-GB" sz="3600" dirty="0"/>
          </a:p>
        </p:txBody>
      </p:sp>
      <p:pic>
        <p:nvPicPr>
          <p:cNvPr id="31747" name="Picture 3"/>
          <p:cNvPicPr>
            <a:picLocks noChangeAspect="1" noChangeArrowheads="1"/>
          </p:cNvPicPr>
          <p:nvPr/>
        </p:nvPicPr>
        <p:blipFill>
          <a:blip r:embed="rId2" cstate="print"/>
          <a:srcRect/>
          <a:stretch>
            <a:fillRect/>
          </a:stretch>
        </p:blipFill>
        <p:spPr bwMode="auto">
          <a:xfrm>
            <a:off x="4840982" y="1843308"/>
            <a:ext cx="3672408" cy="3102013"/>
          </a:xfrm>
          <a:prstGeom prst="rect">
            <a:avLst/>
          </a:prstGeom>
          <a:noFill/>
          <a:ln w="9525">
            <a:noFill/>
            <a:miter lim="800000"/>
            <a:headEnd/>
            <a:tailEnd/>
          </a:ln>
        </p:spPr>
      </p:pic>
      <p:pic>
        <p:nvPicPr>
          <p:cNvPr id="31748" name="Picture 4"/>
          <p:cNvPicPr>
            <a:picLocks noChangeAspect="1" noChangeArrowheads="1"/>
          </p:cNvPicPr>
          <p:nvPr/>
        </p:nvPicPr>
        <p:blipFill>
          <a:blip r:embed="rId3" cstate="print"/>
          <a:srcRect/>
          <a:stretch>
            <a:fillRect/>
          </a:stretch>
        </p:blipFill>
        <p:spPr bwMode="auto">
          <a:xfrm>
            <a:off x="952550" y="1832124"/>
            <a:ext cx="3672408" cy="3154505"/>
          </a:xfrm>
          <a:prstGeom prst="rect">
            <a:avLst/>
          </a:prstGeom>
          <a:noFill/>
          <a:ln w="9525">
            <a:noFill/>
            <a:miter lim="800000"/>
            <a:headEnd/>
            <a:tailEnd/>
          </a:ln>
        </p:spPr>
      </p:pic>
      <p:sp>
        <p:nvSpPr>
          <p:cNvPr id="8" name="Rectangle 7"/>
          <p:cNvSpPr/>
          <p:nvPr/>
        </p:nvSpPr>
        <p:spPr>
          <a:xfrm>
            <a:off x="880542" y="5432524"/>
            <a:ext cx="7776864" cy="523220"/>
          </a:xfrm>
          <a:prstGeom prst="rect">
            <a:avLst/>
          </a:prstGeom>
        </p:spPr>
        <p:txBody>
          <a:bodyPr wrap="square">
            <a:spAutoFit/>
          </a:bodyPr>
          <a:lstStyle/>
          <a:p>
            <a:pPr algn="ctr"/>
            <a:r>
              <a:rPr lang="en-GB" sz="2800" b="1" dirty="0"/>
              <a:t>Pedestrian Detection (V-J): Static &lt; Dynamic</a:t>
            </a:r>
            <a:endParaRPr lang="en-GB" sz="2800" dirty="0"/>
          </a:p>
        </p:txBody>
      </p:sp>
    </p:spTree>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b="1" dirty="0"/>
              <a:t>Pedestrian Detection (V-J)</a:t>
            </a:r>
          </a:p>
        </p:txBody>
      </p:sp>
      <p:pic>
        <p:nvPicPr>
          <p:cNvPr id="4" name="Picture 4"/>
          <p:cNvPicPr>
            <a:picLocks noChangeAspect="1" noChangeArrowheads="1"/>
          </p:cNvPicPr>
          <p:nvPr/>
        </p:nvPicPr>
        <p:blipFill>
          <a:blip r:embed="rId2" cstate="print"/>
          <a:srcRect/>
          <a:stretch>
            <a:fillRect/>
          </a:stretch>
        </p:blipFill>
        <p:spPr bwMode="auto">
          <a:xfrm>
            <a:off x="2176686" y="1616100"/>
            <a:ext cx="4220781" cy="4177075"/>
          </a:xfrm>
          <a:prstGeom prst="rect">
            <a:avLst/>
          </a:prstGeom>
          <a:noFill/>
          <a:ln w="9525">
            <a:noFill/>
            <a:miter lim="800000"/>
            <a:headEnd/>
            <a:tailEnd/>
          </a:ln>
        </p:spPr>
      </p:pic>
    </p:spTree>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p:txBody>
          <a:bodyPr/>
          <a:lstStyle/>
          <a:p>
            <a:pPr algn="ctr"/>
            <a:r>
              <a:rPr lang="en-GB"/>
              <a:t>Detection Results Demo</a:t>
            </a:r>
          </a:p>
        </p:txBody>
      </p:sp>
      <p:pic>
        <p:nvPicPr>
          <p:cNvPr id="5" name="pedestrian.mpg">
            <a:hlinkClick r:id="" action="ppaction://media"/>
          </p:cNvPr>
          <p:cNvPicPr>
            <a:picLocks noChangeAspect="1"/>
          </p:cNvPicPr>
          <p:nvPr>
            <a:videoFile r:link="rId2"/>
            <p:extLst>
              <p:ext uri="{DAA4B4D4-6D71-4841-9C94-3DE7FCFB9230}">
                <p14:media xmlns:p14="http://schemas.microsoft.com/office/powerpoint/2010/main" r:link="rId1"/>
              </p:ext>
            </p:extLst>
          </p:nvPr>
        </p:nvPicPr>
        <p:blipFill>
          <a:blip r:embed="rId4" cstate="print"/>
          <a:stretch>
            <a:fillRect/>
          </a:stretch>
        </p:blipFill>
        <p:spPr>
          <a:xfrm>
            <a:off x="1456606" y="1472084"/>
            <a:ext cx="5832648" cy="4374486"/>
          </a:xfrm>
          <a:prstGeom prst="rect">
            <a:avLst/>
          </a:prstGeom>
        </p:spPr>
      </p:pic>
    </p:spTree>
  </p:cSld>
  <p:clrMapOvr>
    <a:masterClrMapping/>
  </p:clrMapOvr>
  <p:transition/>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p:cTn id="7" fill="hold" display="0">
                  <p:stCondLst>
                    <p:cond delay="indefinite"/>
                  </p:stCondLst>
                  <p:endCondLst>
                    <p:cond evt="onNext" delay="0">
                      <p:tgtEl>
                        <p:sldTgt/>
                      </p:tgtEl>
                    </p:cond>
                    <p:cond evt="onPrev" delay="0">
                      <p:tgtEl>
                        <p:sldTgt/>
                      </p:tgtEl>
                    </p:cond>
                  </p:endCondLst>
                </p:cTn>
                <p:tgtEl>
                  <p:spTgt spid="5"/>
                </p:tgtEl>
              </p:cMediaNode>
            </p:vide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p:nvPr>
        </p:nvSpPr>
        <p:spPr/>
        <p:txBody>
          <a:bodyPr/>
          <a:lstStyle/>
          <a:p>
            <a:pPr algn="ctr"/>
            <a:r>
              <a:rPr lang="en-GB"/>
              <a:t>Summary of V-J detector</a:t>
            </a:r>
          </a:p>
        </p:txBody>
      </p:sp>
      <p:sp>
        <p:nvSpPr>
          <p:cNvPr id="23555" name="Content Placeholder 2"/>
          <p:cNvSpPr>
            <a:spLocks noGrp="1"/>
          </p:cNvSpPr>
          <p:nvPr>
            <p:ph idx="1"/>
          </p:nvPr>
        </p:nvSpPr>
        <p:spPr/>
        <p:txBody>
          <a:bodyPr/>
          <a:lstStyle/>
          <a:p>
            <a:r>
              <a:rPr lang="en-GB" sz="3200" dirty="0"/>
              <a:t>Rectangular feature set  is multi-scale and should be huge.</a:t>
            </a:r>
          </a:p>
          <a:p>
            <a:r>
              <a:rPr lang="en-GB" sz="3200" dirty="0"/>
              <a:t>Efficient feature selection using </a:t>
            </a:r>
            <a:r>
              <a:rPr lang="en-GB" sz="3200" dirty="0" err="1"/>
              <a:t>AdaBoost</a:t>
            </a:r>
            <a:endParaRPr lang="en-GB" sz="3200" dirty="0"/>
          </a:p>
          <a:p>
            <a:r>
              <a:rPr lang="en-GB" sz="3200" dirty="0"/>
              <a:t>Integral Image (fast calculation)</a:t>
            </a:r>
          </a:p>
          <a:p>
            <a:r>
              <a:rPr lang="en-GB" sz="3200" dirty="0"/>
              <a:t>Cascaded Classifier for rapid detection</a:t>
            </a:r>
          </a:p>
          <a:p>
            <a:r>
              <a:rPr lang="en-GB" sz="3200" dirty="0"/>
              <a:t>Accuracy is comparable to other SVM detectors, but much faster</a:t>
            </a:r>
          </a:p>
          <a:p>
            <a:endParaRPr lang="en-GB" dirty="0"/>
          </a:p>
          <a:p>
            <a:endParaRPr lang="en-GB" dirty="0"/>
          </a:p>
        </p:txBody>
      </p:sp>
    </p:spTree>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endParaRPr lang="en-US"/>
          </a:p>
        </p:txBody>
      </p:sp>
      <p:sp>
        <p:nvSpPr>
          <p:cNvPr id="25603" name="Rectangle 3"/>
          <p:cNvSpPr>
            <a:spLocks noGrp="1" noChangeArrowheads="1"/>
          </p:cNvSpPr>
          <p:nvPr>
            <p:ph type="body" idx="1"/>
          </p:nvPr>
        </p:nvSpPr>
        <p:spPr/>
        <p:txBody>
          <a:bodyPr/>
          <a:lstStyle/>
          <a:p>
            <a:endParaRPr lang="en-US"/>
          </a:p>
        </p:txBody>
      </p:sp>
      <p:pic>
        <p:nvPicPr>
          <p:cNvPr id="25604" name="Picture 4"/>
          <p:cNvPicPr>
            <a:picLocks noChangeAspect="1" noChangeArrowheads="1"/>
          </p:cNvPicPr>
          <p:nvPr/>
        </p:nvPicPr>
        <p:blipFill>
          <a:blip r:embed="rId2" cstate="print"/>
          <a:srcRect/>
          <a:stretch>
            <a:fillRect/>
          </a:stretch>
        </p:blipFill>
        <p:spPr bwMode="auto">
          <a:xfrm>
            <a:off x="0" y="0"/>
            <a:ext cx="9105900" cy="6834188"/>
          </a:xfrm>
          <a:prstGeom prst="rect">
            <a:avLst/>
          </a:prstGeom>
          <a:noFill/>
          <a:ln w="9525">
            <a:noFill/>
            <a:miter lim="800000"/>
            <a:headEnd/>
            <a:tailEnd/>
          </a:ln>
        </p:spPr>
      </p:pic>
      <p:sp>
        <p:nvSpPr>
          <p:cNvPr id="25605" name="Text Box 5"/>
          <p:cNvSpPr txBox="1">
            <a:spLocks noChangeArrowheads="1"/>
          </p:cNvSpPr>
          <p:nvPr/>
        </p:nvSpPr>
        <p:spPr bwMode="auto">
          <a:xfrm>
            <a:off x="6146800" y="6467475"/>
            <a:ext cx="2959100" cy="368300"/>
          </a:xfrm>
          <a:prstGeom prst="rect">
            <a:avLst/>
          </a:prstGeom>
          <a:noFill/>
          <a:ln w="9525">
            <a:noFill/>
            <a:miter lim="800000"/>
            <a:headEnd/>
            <a:tailEnd/>
          </a:ln>
        </p:spPr>
        <p:txBody>
          <a:bodyPr lIns="91074" tIns="45537" rIns="91074" bIns="45537">
            <a:spAutoFit/>
          </a:bodyPr>
          <a:lstStyle/>
          <a:p>
            <a:pPr>
              <a:spcBef>
                <a:spcPct val="50000"/>
              </a:spcBef>
            </a:pPr>
            <a:r>
              <a:rPr lang="en-US">
                <a:solidFill>
                  <a:schemeClr val="bg1"/>
                </a:solidFill>
              </a:rPr>
              <a:t>Slides from Sminchisescu</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r>
              <a:rPr lang="en-US"/>
              <a:t>Feature Sets</a:t>
            </a:r>
          </a:p>
        </p:txBody>
      </p:sp>
      <p:sp>
        <p:nvSpPr>
          <p:cNvPr id="26627" name="Rectangle 3"/>
          <p:cNvSpPr>
            <a:spLocks noGrp="1" noChangeArrowheads="1"/>
          </p:cNvSpPr>
          <p:nvPr>
            <p:ph type="body" idx="1"/>
          </p:nvPr>
        </p:nvSpPr>
        <p:spPr/>
        <p:txBody>
          <a:bodyPr/>
          <a:lstStyle/>
          <a:p>
            <a:r>
              <a:rPr lang="en-US" sz="1400" dirty="0" err="1"/>
              <a:t>Haar</a:t>
            </a:r>
            <a:r>
              <a:rPr lang="en-US" sz="1400" dirty="0"/>
              <a:t> wavelets + SVM: </a:t>
            </a:r>
          </a:p>
          <a:p>
            <a:pPr lvl="1"/>
            <a:r>
              <a:rPr lang="en-US" sz="1200" dirty="0" err="1"/>
              <a:t>Papageorgiou</a:t>
            </a:r>
            <a:r>
              <a:rPr lang="en-US" sz="1200" dirty="0"/>
              <a:t> &amp; </a:t>
            </a:r>
            <a:r>
              <a:rPr lang="en-US" sz="1200" dirty="0" err="1"/>
              <a:t>Poggio</a:t>
            </a:r>
            <a:r>
              <a:rPr lang="en-US" sz="1200" dirty="0"/>
              <a:t> (2000)</a:t>
            </a:r>
          </a:p>
          <a:p>
            <a:pPr lvl="1"/>
            <a:r>
              <a:rPr lang="en-US" sz="1200" dirty="0"/>
              <a:t>Mohan et al (2001)</a:t>
            </a:r>
          </a:p>
          <a:p>
            <a:pPr lvl="1"/>
            <a:r>
              <a:rPr lang="en-US" sz="1200" dirty="0" err="1"/>
              <a:t>DePoortere</a:t>
            </a:r>
            <a:r>
              <a:rPr lang="en-US" sz="1200" dirty="0"/>
              <a:t> et al (2002)</a:t>
            </a:r>
          </a:p>
          <a:p>
            <a:r>
              <a:rPr lang="en-US" sz="1400" dirty="0"/>
              <a:t>Rectangular differential features + </a:t>
            </a:r>
            <a:r>
              <a:rPr lang="en-US" sz="1400" dirty="0" err="1"/>
              <a:t>adaBoost</a:t>
            </a:r>
            <a:r>
              <a:rPr lang="en-US" sz="1400" dirty="0"/>
              <a:t>:</a:t>
            </a:r>
          </a:p>
          <a:p>
            <a:pPr lvl="1"/>
            <a:r>
              <a:rPr lang="en-US" sz="1200" dirty="0"/>
              <a:t> Viola &amp; Jones(2001)</a:t>
            </a:r>
          </a:p>
          <a:p>
            <a:r>
              <a:rPr lang="en-US" sz="1400" dirty="0"/>
              <a:t>Parts based binary orientation position histogram + </a:t>
            </a:r>
            <a:r>
              <a:rPr lang="en-US" sz="1400" dirty="0" err="1"/>
              <a:t>adaBoost</a:t>
            </a:r>
            <a:r>
              <a:rPr lang="en-US" sz="1400" dirty="0"/>
              <a:t>:</a:t>
            </a:r>
          </a:p>
          <a:p>
            <a:pPr lvl="1"/>
            <a:r>
              <a:rPr lang="en-US" sz="1200" dirty="0"/>
              <a:t> </a:t>
            </a:r>
            <a:r>
              <a:rPr lang="en-US" sz="1200" dirty="0" err="1"/>
              <a:t>Mikolajczk</a:t>
            </a:r>
            <a:r>
              <a:rPr lang="en-US" sz="1200" dirty="0"/>
              <a:t> et al (2004)</a:t>
            </a:r>
          </a:p>
          <a:p>
            <a:r>
              <a:rPr lang="en-US" sz="1400" dirty="0"/>
              <a:t>Edge templates + nearest neighbor: </a:t>
            </a:r>
          </a:p>
          <a:p>
            <a:pPr lvl="1"/>
            <a:r>
              <a:rPr lang="en-US" sz="1200" dirty="0" err="1"/>
              <a:t>Gavrila</a:t>
            </a:r>
            <a:r>
              <a:rPr lang="en-US" sz="1200" dirty="0"/>
              <a:t> &amp; </a:t>
            </a:r>
            <a:r>
              <a:rPr lang="en-US" sz="1200" dirty="0" err="1"/>
              <a:t>Philomen</a:t>
            </a:r>
            <a:r>
              <a:rPr lang="en-US" sz="1200" dirty="0"/>
              <a:t> (1999)</a:t>
            </a:r>
          </a:p>
          <a:p>
            <a:r>
              <a:rPr lang="en-US" sz="1400" dirty="0"/>
              <a:t>Dynamic programming: </a:t>
            </a:r>
          </a:p>
          <a:p>
            <a:pPr lvl="1"/>
            <a:r>
              <a:rPr lang="en-US" sz="1200" dirty="0" err="1"/>
              <a:t>Felzenszwalb</a:t>
            </a:r>
            <a:r>
              <a:rPr lang="en-US" sz="1200" dirty="0"/>
              <a:t> &amp; </a:t>
            </a:r>
            <a:r>
              <a:rPr lang="en-US" sz="1200" dirty="0" err="1"/>
              <a:t>Huttenlocher</a:t>
            </a:r>
            <a:r>
              <a:rPr lang="en-US" sz="1200" dirty="0"/>
              <a:t> (2000), </a:t>
            </a:r>
          </a:p>
          <a:p>
            <a:pPr lvl="1"/>
            <a:r>
              <a:rPr lang="en-US" sz="1200" dirty="0" err="1"/>
              <a:t>Loffe</a:t>
            </a:r>
            <a:r>
              <a:rPr lang="en-US" sz="1200" dirty="0"/>
              <a:t> &amp; Forsyth (1999)</a:t>
            </a:r>
          </a:p>
          <a:p>
            <a:r>
              <a:rPr lang="en-US" sz="1400" dirty="0"/>
              <a:t>Orientation histograms: </a:t>
            </a:r>
          </a:p>
          <a:p>
            <a:pPr lvl="1"/>
            <a:r>
              <a:rPr lang="en-US" sz="1200" dirty="0"/>
              <a:t>C.F. Freeman et al (1996)</a:t>
            </a:r>
          </a:p>
          <a:p>
            <a:pPr lvl="1"/>
            <a:r>
              <a:rPr lang="en-US" sz="1200" dirty="0"/>
              <a:t>Lowe(1999)</a:t>
            </a:r>
          </a:p>
          <a:p>
            <a:r>
              <a:rPr lang="en-US" sz="1400" dirty="0"/>
              <a:t>Shape contexts: </a:t>
            </a:r>
          </a:p>
          <a:p>
            <a:pPr lvl="1"/>
            <a:r>
              <a:rPr lang="en-US" sz="1200" dirty="0" err="1"/>
              <a:t>Belongie</a:t>
            </a:r>
            <a:r>
              <a:rPr lang="en-US" sz="1200" dirty="0"/>
              <a:t> et al (2002)</a:t>
            </a:r>
          </a:p>
          <a:p>
            <a:r>
              <a:rPr lang="en-US" sz="1400" dirty="0"/>
              <a:t>PCA-SIFT: </a:t>
            </a:r>
          </a:p>
          <a:p>
            <a:pPr lvl="1"/>
            <a:r>
              <a:rPr lang="en-US" sz="1200" dirty="0" err="1"/>
              <a:t>Ke</a:t>
            </a:r>
            <a:r>
              <a:rPr lang="en-US" sz="1200" dirty="0"/>
              <a:t> and </a:t>
            </a:r>
            <a:r>
              <a:rPr lang="en-US" sz="1200" dirty="0" err="1"/>
              <a:t>Sukthankar</a:t>
            </a:r>
            <a:r>
              <a:rPr lang="en-US" sz="1200" dirty="0"/>
              <a:t> (2004)</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title"/>
          </p:nvPr>
        </p:nvSpPr>
        <p:spPr/>
        <p:txBody>
          <a:bodyPr/>
          <a:lstStyle/>
          <a:p>
            <a:pPr algn="ctr"/>
            <a:r>
              <a:rPr lang="en-GB" dirty="0">
                <a:solidFill>
                  <a:schemeClr val="tx1"/>
                </a:solidFill>
              </a:rPr>
              <a:t>Why is human detection important?</a:t>
            </a:r>
          </a:p>
        </p:txBody>
      </p:sp>
      <p:sp>
        <p:nvSpPr>
          <p:cNvPr id="12291" name="Content Placeholder 2"/>
          <p:cNvSpPr>
            <a:spLocks noGrp="1"/>
          </p:cNvSpPr>
          <p:nvPr>
            <p:ph idx="1"/>
          </p:nvPr>
        </p:nvSpPr>
        <p:spPr/>
        <p:txBody>
          <a:bodyPr/>
          <a:lstStyle/>
          <a:p>
            <a:pPr>
              <a:defRPr/>
            </a:pPr>
            <a:r>
              <a:rPr lang="en-GB" sz="2000" dirty="0"/>
              <a:t>People are interesting and focus</a:t>
            </a:r>
          </a:p>
          <a:p>
            <a:pPr>
              <a:defRPr/>
            </a:pPr>
            <a:r>
              <a:rPr lang="en-GB" sz="2000" dirty="0"/>
              <a:t>Surveillance:</a:t>
            </a:r>
          </a:p>
          <a:p>
            <a:pPr lvl="1">
              <a:defRPr/>
            </a:pPr>
            <a:r>
              <a:rPr lang="en-GB" sz="1600" dirty="0">
                <a:ea typeface="+mn-ea"/>
                <a:cs typeface="+mn-cs"/>
              </a:rPr>
              <a:t>prosecution; intelligence gathering; crime prevention</a:t>
            </a:r>
          </a:p>
          <a:p>
            <a:pPr>
              <a:defRPr/>
            </a:pPr>
            <a:r>
              <a:rPr lang="en-GB" sz="2000" dirty="0"/>
              <a:t> HCI; architecture;</a:t>
            </a:r>
          </a:p>
          <a:p>
            <a:pPr>
              <a:defRPr/>
            </a:pPr>
            <a:r>
              <a:rPr lang="en-GB" sz="2000" dirty="0"/>
              <a:t> Synthesis</a:t>
            </a:r>
          </a:p>
          <a:p>
            <a:pPr>
              <a:defRPr/>
            </a:pPr>
            <a:r>
              <a:rPr lang="en-GB" sz="2000" dirty="0"/>
              <a:t> games; movies;</a:t>
            </a:r>
          </a:p>
          <a:p>
            <a:pPr>
              <a:defRPr/>
            </a:pPr>
            <a:r>
              <a:rPr lang="en-GB" sz="2000" dirty="0"/>
              <a:t> Biomechanics</a:t>
            </a:r>
          </a:p>
          <a:p>
            <a:pPr>
              <a:defRPr/>
            </a:pPr>
            <a:r>
              <a:rPr lang="en-GB" sz="2000" dirty="0"/>
              <a:t> spot diseases; learn new facts</a:t>
            </a:r>
          </a:p>
          <a:p>
            <a:pPr>
              <a:defRPr/>
            </a:pPr>
            <a:r>
              <a:rPr lang="en-GB" sz="2000" dirty="0"/>
              <a:t>movies; news</a:t>
            </a:r>
          </a:p>
          <a:p>
            <a:pPr>
              <a:defRPr/>
            </a:pPr>
            <a:endParaRPr lang="en-GB" sz="2000" dirty="0"/>
          </a:p>
        </p:txBody>
      </p:sp>
    </p:spTree>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6"/>
          <p:cNvPicPr>
            <a:picLocks noChangeAspect="1" noChangeArrowheads="1"/>
          </p:cNvPicPr>
          <p:nvPr/>
        </p:nvPicPr>
        <p:blipFill>
          <a:blip r:embed="rId2" cstate="print"/>
          <a:srcRect/>
          <a:stretch>
            <a:fillRect/>
          </a:stretch>
        </p:blipFill>
        <p:spPr bwMode="auto">
          <a:xfrm>
            <a:off x="195263" y="1844675"/>
            <a:ext cx="8429625" cy="785813"/>
          </a:xfrm>
          <a:prstGeom prst="rect">
            <a:avLst/>
          </a:prstGeom>
          <a:noFill/>
          <a:ln w="9525">
            <a:noFill/>
            <a:miter lim="800000"/>
            <a:headEnd/>
            <a:tailEnd/>
          </a:ln>
        </p:spPr>
      </p:pic>
      <p:sp>
        <p:nvSpPr>
          <p:cNvPr id="27651" name="AutoShape 7"/>
          <p:cNvSpPr>
            <a:spLocks noChangeArrowheads="1"/>
          </p:cNvSpPr>
          <p:nvPr/>
        </p:nvSpPr>
        <p:spPr bwMode="auto">
          <a:xfrm>
            <a:off x="195263" y="2559050"/>
            <a:ext cx="227012" cy="303213"/>
          </a:xfrm>
          <a:prstGeom prst="upArrow">
            <a:avLst>
              <a:gd name="adj1" fmla="val 50000"/>
              <a:gd name="adj2" fmla="val 33373"/>
            </a:avLst>
          </a:prstGeom>
          <a:solidFill>
            <a:srgbClr val="0000FF"/>
          </a:solidFill>
          <a:ln w="9525">
            <a:noFill/>
            <a:miter lim="800000"/>
            <a:headEnd/>
            <a:tailEnd/>
          </a:ln>
        </p:spPr>
        <p:txBody>
          <a:bodyPr wrap="none" lIns="91074" tIns="45537" rIns="91074" bIns="45537" anchor="ctr"/>
          <a:lstStyle/>
          <a:p>
            <a:endParaRPr lang="en-US"/>
          </a:p>
        </p:txBody>
      </p:sp>
      <p:pic>
        <p:nvPicPr>
          <p:cNvPr id="27652" name="Picture 12"/>
          <p:cNvPicPr>
            <a:picLocks noChangeAspect="1" noChangeArrowheads="1"/>
          </p:cNvPicPr>
          <p:nvPr/>
        </p:nvPicPr>
        <p:blipFill>
          <a:blip r:embed="rId3" cstate="print"/>
          <a:srcRect/>
          <a:stretch>
            <a:fillRect/>
          </a:stretch>
        </p:blipFill>
        <p:spPr bwMode="auto">
          <a:xfrm>
            <a:off x="3267075" y="3130550"/>
            <a:ext cx="1357313" cy="2600325"/>
          </a:xfrm>
          <a:prstGeom prst="rect">
            <a:avLst/>
          </a:prstGeom>
          <a:noFill/>
          <a:ln w="9525">
            <a:noFill/>
            <a:miter lim="800000"/>
            <a:headEnd/>
            <a:tailEnd/>
          </a:ln>
        </p:spPr>
      </p:pic>
      <p:sp>
        <p:nvSpPr>
          <p:cNvPr id="27653" name="Rectangle 2"/>
          <p:cNvSpPr>
            <a:spLocks noGrp="1" noChangeArrowheads="1"/>
          </p:cNvSpPr>
          <p:nvPr>
            <p:ph type="title"/>
          </p:nvPr>
        </p:nvSpPr>
        <p:spPr/>
        <p:txBody>
          <a:bodyPr/>
          <a:lstStyle/>
          <a:p>
            <a:pPr algn="ctr"/>
            <a:r>
              <a:rPr lang="en-US"/>
              <a:t>Histogram of Oriented Gradients</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body" idx="1"/>
          </p:nvPr>
        </p:nvSpPr>
        <p:spPr>
          <a:xfrm>
            <a:off x="552450" y="2987675"/>
            <a:ext cx="7500938" cy="3500438"/>
          </a:xfrm>
        </p:spPr>
        <p:txBody>
          <a:bodyPr/>
          <a:lstStyle/>
          <a:p>
            <a:r>
              <a:rPr lang="en-US" sz="2800"/>
              <a:t>Tested with  RGB, </a:t>
            </a:r>
            <a:r>
              <a:rPr lang="en-US" sz="2800">
                <a:hlinkClick r:id="rId2"/>
              </a:rPr>
              <a:t>LAB</a:t>
            </a:r>
            <a:r>
              <a:rPr lang="en-US" sz="2800"/>
              <a:t>, Grayscale</a:t>
            </a:r>
          </a:p>
          <a:p>
            <a:pPr lvl="1"/>
            <a:r>
              <a:rPr lang="en-US" sz="2400"/>
              <a:t>RGB  =  LAB &gt; Grayscale: </a:t>
            </a:r>
          </a:p>
          <a:p>
            <a:pPr lvl="1"/>
            <a:r>
              <a:rPr lang="en-US" sz="2400"/>
              <a:t>Color information helps classification (+1.5%)</a:t>
            </a:r>
          </a:p>
          <a:p>
            <a:r>
              <a:rPr lang="en-US" sz="2800">
                <a:hlinkClick r:id="rId3"/>
              </a:rPr>
              <a:t>Gamma Normalization and Compression</a:t>
            </a:r>
            <a:endParaRPr lang="en-US" sz="2800"/>
          </a:p>
          <a:p>
            <a:pPr lvl="1"/>
            <a:r>
              <a:rPr lang="en-US" sz="2400"/>
              <a:t>Square root  (+1% at 10-4 FPPW)|</a:t>
            </a:r>
          </a:p>
          <a:p>
            <a:pPr lvl="1"/>
            <a:r>
              <a:rPr lang="en-US" sz="2400"/>
              <a:t>Log  (-2%)</a:t>
            </a:r>
          </a:p>
          <a:p>
            <a:endParaRPr lang="en-US" sz="2200"/>
          </a:p>
        </p:txBody>
      </p:sp>
      <p:sp>
        <p:nvSpPr>
          <p:cNvPr id="28675" name="Rectangle 2"/>
          <p:cNvSpPr>
            <a:spLocks noGrp="1" noChangeArrowheads="1"/>
          </p:cNvSpPr>
          <p:nvPr>
            <p:ph type="title"/>
          </p:nvPr>
        </p:nvSpPr>
        <p:spPr/>
        <p:txBody>
          <a:bodyPr/>
          <a:lstStyle/>
          <a:p>
            <a:pPr algn="ctr"/>
            <a:r>
              <a:rPr lang="en-US"/>
              <a:t>Gamma/Colour Normalisation</a:t>
            </a:r>
          </a:p>
        </p:txBody>
      </p:sp>
      <p:pic>
        <p:nvPicPr>
          <p:cNvPr id="28676" name="Picture 6"/>
          <p:cNvPicPr>
            <a:picLocks noChangeAspect="1" noChangeArrowheads="1"/>
          </p:cNvPicPr>
          <p:nvPr/>
        </p:nvPicPr>
        <p:blipFill>
          <a:blip r:embed="rId4" cstate="print"/>
          <a:srcRect/>
          <a:stretch>
            <a:fillRect/>
          </a:stretch>
        </p:blipFill>
        <p:spPr bwMode="auto">
          <a:xfrm>
            <a:off x="195263" y="1844675"/>
            <a:ext cx="8429625" cy="785813"/>
          </a:xfrm>
          <a:prstGeom prst="rect">
            <a:avLst/>
          </a:prstGeom>
          <a:noFill/>
          <a:ln w="9525">
            <a:noFill/>
            <a:miter lim="800000"/>
            <a:headEnd/>
            <a:tailEnd/>
          </a:ln>
        </p:spPr>
      </p:pic>
      <p:sp>
        <p:nvSpPr>
          <p:cNvPr id="28677" name="AutoShape 7"/>
          <p:cNvSpPr>
            <a:spLocks noChangeArrowheads="1"/>
          </p:cNvSpPr>
          <p:nvPr/>
        </p:nvSpPr>
        <p:spPr bwMode="auto">
          <a:xfrm>
            <a:off x="981075" y="2701925"/>
            <a:ext cx="227013" cy="303213"/>
          </a:xfrm>
          <a:prstGeom prst="upArrow">
            <a:avLst>
              <a:gd name="adj1" fmla="val 50000"/>
              <a:gd name="adj2" fmla="val 33373"/>
            </a:avLst>
          </a:prstGeom>
          <a:solidFill>
            <a:srgbClr val="0000FF"/>
          </a:solidFill>
          <a:ln w="9525">
            <a:noFill/>
            <a:miter lim="800000"/>
            <a:headEnd/>
            <a:tailEnd/>
          </a:ln>
        </p:spPr>
        <p:txBody>
          <a:bodyPr wrap="none" lIns="91074" tIns="45537" rIns="91074" bIns="45537" anchor="ctr"/>
          <a:lstStyle/>
          <a:p>
            <a:endParaRPr lang="en-US"/>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Picture 3"/>
          <p:cNvPicPr>
            <a:picLocks noChangeAspect="1" noChangeArrowheads="1"/>
          </p:cNvPicPr>
          <p:nvPr/>
        </p:nvPicPr>
        <p:blipFill>
          <a:blip r:embed="rId2" cstate="print"/>
          <a:srcRect/>
          <a:stretch>
            <a:fillRect/>
          </a:stretch>
        </p:blipFill>
        <p:spPr bwMode="auto">
          <a:xfrm>
            <a:off x="623888" y="1416050"/>
            <a:ext cx="7750175" cy="522288"/>
          </a:xfrm>
          <a:prstGeom prst="rect">
            <a:avLst/>
          </a:prstGeom>
          <a:noFill/>
          <a:ln w="9525">
            <a:noFill/>
            <a:miter lim="800000"/>
            <a:headEnd/>
            <a:tailEnd/>
          </a:ln>
        </p:spPr>
      </p:pic>
      <p:sp>
        <p:nvSpPr>
          <p:cNvPr id="29699" name="AutoShape 4"/>
          <p:cNvSpPr>
            <a:spLocks noChangeArrowheads="1"/>
          </p:cNvSpPr>
          <p:nvPr/>
        </p:nvSpPr>
        <p:spPr bwMode="auto">
          <a:xfrm>
            <a:off x="2409825" y="1987550"/>
            <a:ext cx="227013" cy="303213"/>
          </a:xfrm>
          <a:prstGeom prst="upArrow">
            <a:avLst>
              <a:gd name="adj1" fmla="val 50000"/>
              <a:gd name="adj2" fmla="val 33373"/>
            </a:avLst>
          </a:prstGeom>
          <a:solidFill>
            <a:srgbClr val="0000FF"/>
          </a:solidFill>
          <a:ln w="9525">
            <a:noFill/>
            <a:miter lim="800000"/>
            <a:headEnd/>
            <a:tailEnd/>
          </a:ln>
        </p:spPr>
        <p:txBody>
          <a:bodyPr wrap="none" lIns="91074" tIns="45537" rIns="91074" bIns="45537" anchor="ctr"/>
          <a:lstStyle/>
          <a:p>
            <a:endParaRPr lang="en-US"/>
          </a:p>
        </p:txBody>
      </p:sp>
      <p:pic>
        <p:nvPicPr>
          <p:cNvPr id="29700" name="Picture 6"/>
          <p:cNvPicPr>
            <a:picLocks noChangeAspect="1" noChangeArrowheads="1"/>
          </p:cNvPicPr>
          <p:nvPr/>
        </p:nvPicPr>
        <p:blipFill>
          <a:blip r:embed="rId3" cstate="print"/>
          <a:srcRect/>
          <a:stretch>
            <a:fillRect/>
          </a:stretch>
        </p:blipFill>
        <p:spPr bwMode="auto">
          <a:xfrm>
            <a:off x="3338513" y="2058988"/>
            <a:ext cx="1643062" cy="3194050"/>
          </a:xfrm>
          <a:prstGeom prst="rect">
            <a:avLst/>
          </a:prstGeom>
          <a:noFill/>
          <a:ln w="9525">
            <a:noFill/>
            <a:miter lim="800000"/>
            <a:headEnd/>
            <a:tailEnd/>
          </a:ln>
        </p:spPr>
      </p:pic>
      <p:pic>
        <p:nvPicPr>
          <p:cNvPr id="29701" name="Picture 7"/>
          <p:cNvPicPr>
            <a:picLocks noChangeAspect="1" noChangeArrowheads="1"/>
          </p:cNvPicPr>
          <p:nvPr/>
        </p:nvPicPr>
        <p:blipFill>
          <a:blip r:embed="rId4" cstate="print"/>
          <a:srcRect/>
          <a:stretch>
            <a:fillRect/>
          </a:stretch>
        </p:blipFill>
        <p:spPr bwMode="auto">
          <a:xfrm>
            <a:off x="1290638" y="3416300"/>
            <a:ext cx="765175" cy="388938"/>
          </a:xfrm>
          <a:prstGeom prst="rect">
            <a:avLst/>
          </a:prstGeom>
          <a:noFill/>
          <a:ln w="9525">
            <a:noFill/>
            <a:miter lim="800000"/>
            <a:headEnd/>
            <a:tailEnd/>
          </a:ln>
        </p:spPr>
      </p:pic>
      <p:pic>
        <p:nvPicPr>
          <p:cNvPr id="29702" name="Picture 9"/>
          <p:cNvPicPr>
            <a:picLocks noChangeAspect="1" noChangeArrowheads="1"/>
          </p:cNvPicPr>
          <p:nvPr/>
        </p:nvPicPr>
        <p:blipFill>
          <a:blip r:embed="rId5" cstate="print"/>
          <a:srcRect/>
          <a:stretch>
            <a:fillRect/>
          </a:stretch>
        </p:blipFill>
        <p:spPr bwMode="auto">
          <a:xfrm>
            <a:off x="1062038" y="2201863"/>
            <a:ext cx="1147762" cy="392112"/>
          </a:xfrm>
          <a:prstGeom prst="rect">
            <a:avLst/>
          </a:prstGeom>
          <a:noFill/>
          <a:ln w="9525">
            <a:noFill/>
            <a:miter lim="800000"/>
            <a:headEnd/>
            <a:tailEnd/>
          </a:ln>
        </p:spPr>
      </p:pic>
      <p:pic>
        <p:nvPicPr>
          <p:cNvPr id="29703" name="Picture 10"/>
          <p:cNvPicPr>
            <a:picLocks noChangeAspect="1" noChangeArrowheads="1"/>
          </p:cNvPicPr>
          <p:nvPr/>
        </p:nvPicPr>
        <p:blipFill>
          <a:blip r:embed="rId6" cstate="print"/>
          <a:srcRect/>
          <a:stretch>
            <a:fillRect/>
          </a:stretch>
        </p:blipFill>
        <p:spPr bwMode="auto">
          <a:xfrm>
            <a:off x="682625" y="4783138"/>
            <a:ext cx="1901825" cy="392112"/>
          </a:xfrm>
          <a:prstGeom prst="rect">
            <a:avLst/>
          </a:prstGeom>
          <a:noFill/>
          <a:ln w="9525">
            <a:noFill/>
            <a:miter lim="800000"/>
            <a:headEnd/>
            <a:tailEnd/>
          </a:ln>
        </p:spPr>
      </p:pic>
      <p:pic>
        <p:nvPicPr>
          <p:cNvPr id="29704" name="Picture 12"/>
          <p:cNvPicPr>
            <a:picLocks noChangeAspect="1" noChangeArrowheads="1"/>
          </p:cNvPicPr>
          <p:nvPr/>
        </p:nvPicPr>
        <p:blipFill>
          <a:blip r:embed="rId7" cstate="print"/>
          <a:srcRect/>
          <a:stretch>
            <a:fillRect/>
          </a:stretch>
        </p:blipFill>
        <p:spPr bwMode="auto">
          <a:xfrm>
            <a:off x="6530975" y="2201863"/>
            <a:ext cx="773113" cy="773112"/>
          </a:xfrm>
          <a:prstGeom prst="rect">
            <a:avLst/>
          </a:prstGeom>
          <a:noFill/>
          <a:ln w="9525">
            <a:noFill/>
            <a:miter lim="800000"/>
            <a:headEnd/>
            <a:tailEnd/>
          </a:ln>
        </p:spPr>
      </p:pic>
      <p:pic>
        <p:nvPicPr>
          <p:cNvPr id="29705" name="Picture 13"/>
          <p:cNvPicPr>
            <a:picLocks noChangeAspect="1" noChangeArrowheads="1"/>
          </p:cNvPicPr>
          <p:nvPr/>
        </p:nvPicPr>
        <p:blipFill>
          <a:blip r:embed="rId8" cstate="print"/>
          <a:srcRect/>
          <a:stretch>
            <a:fillRect/>
          </a:stretch>
        </p:blipFill>
        <p:spPr bwMode="auto">
          <a:xfrm>
            <a:off x="6378575" y="4098925"/>
            <a:ext cx="1155700" cy="1157288"/>
          </a:xfrm>
          <a:prstGeom prst="rect">
            <a:avLst/>
          </a:prstGeom>
          <a:noFill/>
          <a:ln w="9525">
            <a:noFill/>
            <a:miter lim="800000"/>
            <a:headEnd/>
            <a:tailEnd/>
          </a:ln>
        </p:spPr>
      </p:pic>
      <p:sp>
        <p:nvSpPr>
          <p:cNvPr id="29706" name="Text Box 14"/>
          <p:cNvSpPr txBox="1">
            <a:spLocks noChangeArrowheads="1"/>
          </p:cNvSpPr>
          <p:nvPr/>
        </p:nvSpPr>
        <p:spPr bwMode="auto">
          <a:xfrm>
            <a:off x="985838" y="3871913"/>
            <a:ext cx="1517650" cy="368300"/>
          </a:xfrm>
          <a:prstGeom prst="rect">
            <a:avLst/>
          </a:prstGeom>
          <a:noFill/>
          <a:ln w="9525">
            <a:noFill/>
            <a:miter lim="800000"/>
            <a:headEnd/>
            <a:tailEnd/>
          </a:ln>
        </p:spPr>
        <p:txBody>
          <a:bodyPr lIns="91074" tIns="45537" rIns="91074" bIns="45537">
            <a:spAutoFit/>
          </a:bodyPr>
          <a:lstStyle/>
          <a:p>
            <a:pPr>
              <a:spcBef>
                <a:spcPct val="50000"/>
              </a:spcBef>
            </a:pPr>
            <a:r>
              <a:rPr lang="en-US"/>
              <a:t>uncentered</a:t>
            </a:r>
          </a:p>
        </p:txBody>
      </p:sp>
      <p:sp>
        <p:nvSpPr>
          <p:cNvPr id="29707" name="Text Box 15"/>
          <p:cNvSpPr txBox="1">
            <a:spLocks noChangeArrowheads="1"/>
          </p:cNvSpPr>
          <p:nvPr/>
        </p:nvSpPr>
        <p:spPr bwMode="auto">
          <a:xfrm>
            <a:off x="1062038" y="2657475"/>
            <a:ext cx="1517650" cy="646113"/>
          </a:xfrm>
          <a:prstGeom prst="rect">
            <a:avLst/>
          </a:prstGeom>
          <a:noFill/>
          <a:ln w="9525">
            <a:noFill/>
            <a:miter lim="800000"/>
            <a:headEnd/>
            <a:tailEnd/>
          </a:ln>
        </p:spPr>
        <p:txBody>
          <a:bodyPr lIns="91074" tIns="45537" rIns="91074" bIns="45537">
            <a:spAutoFit/>
          </a:bodyPr>
          <a:lstStyle/>
          <a:p>
            <a:pPr>
              <a:spcBef>
                <a:spcPct val="50000"/>
              </a:spcBef>
            </a:pPr>
            <a:r>
              <a:rPr lang="en-US"/>
              <a:t>Centered (Best)</a:t>
            </a:r>
          </a:p>
        </p:txBody>
      </p:sp>
      <p:sp>
        <p:nvSpPr>
          <p:cNvPr id="29708" name="Text Box 16"/>
          <p:cNvSpPr txBox="1">
            <a:spLocks noChangeArrowheads="1"/>
          </p:cNvSpPr>
          <p:nvPr/>
        </p:nvSpPr>
        <p:spPr bwMode="auto">
          <a:xfrm>
            <a:off x="758825" y="5314950"/>
            <a:ext cx="1973263" cy="368300"/>
          </a:xfrm>
          <a:prstGeom prst="rect">
            <a:avLst/>
          </a:prstGeom>
          <a:noFill/>
          <a:ln w="9525">
            <a:noFill/>
            <a:miter lim="800000"/>
            <a:headEnd/>
            <a:tailEnd/>
          </a:ln>
        </p:spPr>
        <p:txBody>
          <a:bodyPr lIns="91074" tIns="45537" rIns="91074" bIns="45537">
            <a:spAutoFit/>
          </a:bodyPr>
          <a:lstStyle/>
          <a:p>
            <a:pPr>
              <a:spcBef>
                <a:spcPct val="50000"/>
              </a:spcBef>
            </a:pPr>
            <a:r>
              <a:rPr lang="en-US"/>
              <a:t>cubic-corrected</a:t>
            </a:r>
          </a:p>
        </p:txBody>
      </p:sp>
      <p:sp>
        <p:nvSpPr>
          <p:cNvPr id="29709" name="Text Box 17"/>
          <p:cNvSpPr txBox="1">
            <a:spLocks noChangeArrowheads="1"/>
          </p:cNvSpPr>
          <p:nvPr/>
        </p:nvSpPr>
        <p:spPr bwMode="auto">
          <a:xfrm>
            <a:off x="6454775" y="3036888"/>
            <a:ext cx="1517650" cy="368300"/>
          </a:xfrm>
          <a:prstGeom prst="rect">
            <a:avLst/>
          </a:prstGeom>
          <a:noFill/>
          <a:ln w="9525">
            <a:noFill/>
            <a:miter lim="800000"/>
            <a:headEnd/>
            <a:tailEnd/>
          </a:ln>
        </p:spPr>
        <p:txBody>
          <a:bodyPr lIns="91074" tIns="45537" rIns="91074" bIns="45537">
            <a:spAutoFit/>
          </a:bodyPr>
          <a:lstStyle/>
          <a:p>
            <a:pPr>
              <a:spcBef>
                <a:spcPct val="50000"/>
              </a:spcBef>
            </a:pPr>
            <a:r>
              <a:rPr lang="en-US"/>
              <a:t>diagonal</a:t>
            </a:r>
          </a:p>
        </p:txBody>
      </p:sp>
      <p:sp>
        <p:nvSpPr>
          <p:cNvPr id="29710" name="Text Box 18"/>
          <p:cNvSpPr txBox="1">
            <a:spLocks noChangeArrowheads="1"/>
          </p:cNvSpPr>
          <p:nvPr/>
        </p:nvSpPr>
        <p:spPr bwMode="auto">
          <a:xfrm>
            <a:off x="6607175" y="5389563"/>
            <a:ext cx="1517650" cy="369887"/>
          </a:xfrm>
          <a:prstGeom prst="rect">
            <a:avLst/>
          </a:prstGeom>
          <a:noFill/>
          <a:ln w="9525">
            <a:noFill/>
            <a:miter lim="800000"/>
            <a:headEnd/>
            <a:tailEnd/>
          </a:ln>
        </p:spPr>
        <p:txBody>
          <a:bodyPr lIns="91074" tIns="45537" rIns="91074" bIns="45537">
            <a:spAutoFit/>
          </a:bodyPr>
          <a:lstStyle/>
          <a:p>
            <a:pPr>
              <a:spcBef>
                <a:spcPct val="50000"/>
              </a:spcBef>
            </a:pPr>
            <a:r>
              <a:rPr lang="en-US"/>
              <a:t>Sobel</a:t>
            </a:r>
          </a:p>
        </p:txBody>
      </p:sp>
      <p:sp>
        <p:nvSpPr>
          <p:cNvPr id="29711" name="Rectangle 2"/>
          <p:cNvSpPr>
            <a:spLocks noGrp="1" noChangeArrowheads="1"/>
          </p:cNvSpPr>
          <p:nvPr>
            <p:ph type="title"/>
          </p:nvPr>
        </p:nvSpPr>
        <p:spPr/>
        <p:txBody>
          <a:bodyPr/>
          <a:lstStyle/>
          <a:p>
            <a:pPr algn="ctr"/>
            <a:r>
              <a:rPr lang="en-US"/>
              <a:t>Gradient Computation</a:t>
            </a:r>
          </a:p>
        </p:txBody>
      </p:sp>
      <p:sp>
        <p:nvSpPr>
          <p:cNvPr id="29712" name="TextBox 15"/>
          <p:cNvSpPr txBox="1">
            <a:spLocks noChangeArrowheads="1"/>
          </p:cNvSpPr>
          <p:nvPr/>
        </p:nvSpPr>
        <p:spPr bwMode="auto">
          <a:xfrm>
            <a:off x="1052513" y="5916613"/>
            <a:ext cx="5319712" cy="646112"/>
          </a:xfrm>
          <a:prstGeom prst="rect">
            <a:avLst/>
          </a:prstGeom>
          <a:noFill/>
          <a:ln w="9525">
            <a:noFill/>
            <a:miter lim="800000"/>
            <a:headEnd/>
            <a:tailEnd/>
          </a:ln>
        </p:spPr>
        <p:txBody>
          <a:bodyPr wrap="none">
            <a:spAutoFit/>
          </a:bodyPr>
          <a:lstStyle/>
          <a:p>
            <a:r>
              <a:rPr lang="en-GB"/>
              <a:t>Test : Gaussian Smoothing + discrete Derivative Masks</a:t>
            </a:r>
          </a:p>
          <a:p>
            <a:r>
              <a:rPr lang="en-GB"/>
              <a:t>Larger masks seems decrease performance,  </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body" idx="1"/>
          </p:nvPr>
        </p:nvSpPr>
        <p:spPr>
          <a:xfrm>
            <a:off x="455613" y="2478088"/>
            <a:ext cx="5614987" cy="4510087"/>
          </a:xfrm>
        </p:spPr>
        <p:txBody>
          <a:bodyPr/>
          <a:lstStyle/>
          <a:p>
            <a:endParaRPr lang="en-US"/>
          </a:p>
          <a:p>
            <a:r>
              <a:rPr lang="en-US"/>
              <a:t>Histogram of gradient orientations</a:t>
            </a:r>
          </a:p>
          <a:p>
            <a:pPr lvl="1">
              <a:buFontTx/>
              <a:buNone/>
            </a:pPr>
            <a:r>
              <a:rPr lang="en-US"/>
              <a:t>-Orientation       -Position</a:t>
            </a:r>
          </a:p>
          <a:p>
            <a:pPr lvl="1"/>
            <a:endParaRPr lang="en-US"/>
          </a:p>
          <a:p>
            <a:pPr lvl="1"/>
            <a:endParaRPr lang="en-US"/>
          </a:p>
          <a:p>
            <a:pPr lvl="1"/>
            <a:endParaRPr lang="en-US"/>
          </a:p>
          <a:p>
            <a:pPr lvl="1"/>
            <a:endParaRPr lang="en-US"/>
          </a:p>
          <a:p>
            <a:pPr lvl="1"/>
            <a:endParaRPr lang="en-US"/>
          </a:p>
          <a:p>
            <a:pPr lvl="1"/>
            <a:endParaRPr lang="en-US"/>
          </a:p>
          <a:p>
            <a:pPr lvl="1"/>
            <a:r>
              <a:rPr lang="en-US"/>
              <a:t>Weighted by magnitude</a:t>
            </a:r>
          </a:p>
        </p:txBody>
      </p:sp>
      <p:pic>
        <p:nvPicPr>
          <p:cNvPr id="30723" name="Picture 3"/>
          <p:cNvPicPr>
            <a:picLocks noChangeAspect="1" noChangeArrowheads="1"/>
          </p:cNvPicPr>
          <p:nvPr/>
        </p:nvPicPr>
        <p:blipFill>
          <a:blip r:embed="rId2" cstate="print"/>
          <a:srcRect/>
          <a:stretch>
            <a:fillRect/>
          </a:stretch>
        </p:blipFill>
        <p:spPr bwMode="auto">
          <a:xfrm>
            <a:off x="682625" y="1858963"/>
            <a:ext cx="7750175" cy="522287"/>
          </a:xfrm>
          <a:prstGeom prst="rect">
            <a:avLst/>
          </a:prstGeom>
          <a:noFill/>
          <a:ln w="9525">
            <a:noFill/>
            <a:miter lim="800000"/>
            <a:headEnd/>
            <a:tailEnd/>
          </a:ln>
        </p:spPr>
      </p:pic>
      <p:sp>
        <p:nvSpPr>
          <p:cNvPr id="30724" name="AutoShape 4"/>
          <p:cNvSpPr>
            <a:spLocks noChangeArrowheads="1"/>
          </p:cNvSpPr>
          <p:nvPr/>
        </p:nvSpPr>
        <p:spPr bwMode="auto">
          <a:xfrm>
            <a:off x="3414713" y="2541588"/>
            <a:ext cx="227012" cy="303212"/>
          </a:xfrm>
          <a:prstGeom prst="upArrow">
            <a:avLst>
              <a:gd name="adj1" fmla="val 50000"/>
              <a:gd name="adj2" fmla="val 33373"/>
            </a:avLst>
          </a:prstGeom>
          <a:solidFill>
            <a:srgbClr val="0000FF"/>
          </a:solidFill>
          <a:ln w="9525">
            <a:noFill/>
            <a:miter lim="800000"/>
            <a:headEnd/>
            <a:tailEnd/>
          </a:ln>
        </p:spPr>
        <p:txBody>
          <a:bodyPr wrap="none" lIns="91074" tIns="45537" rIns="91074" bIns="45537" anchor="ctr"/>
          <a:lstStyle/>
          <a:p>
            <a:endParaRPr lang="en-US"/>
          </a:p>
        </p:txBody>
      </p:sp>
      <p:pic>
        <p:nvPicPr>
          <p:cNvPr id="30725" name="Picture 6"/>
          <p:cNvPicPr>
            <a:picLocks noChangeAspect="1" noChangeArrowheads="1"/>
          </p:cNvPicPr>
          <p:nvPr/>
        </p:nvPicPr>
        <p:blipFill>
          <a:blip r:embed="rId3" cstate="print"/>
          <a:srcRect/>
          <a:stretch>
            <a:fillRect/>
          </a:stretch>
        </p:blipFill>
        <p:spPr bwMode="auto">
          <a:xfrm>
            <a:off x="6196013" y="2987675"/>
            <a:ext cx="1819275" cy="3608388"/>
          </a:xfrm>
          <a:prstGeom prst="rect">
            <a:avLst/>
          </a:prstGeom>
          <a:noFill/>
          <a:ln w="9525">
            <a:noFill/>
            <a:miter lim="800000"/>
            <a:headEnd/>
            <a:tailEnd/>
          </a:ln>
        </p:spPr>
      </p:pic>
      <p:pic>
        <p:nvPicPr>
          <p:cNvPr id="30726" name="Picture 7"/>
          <p:cNvPicPr>
            <a:picLocks noChangeAspect="1" noChangeArrowheads="1"/>
          </p:cNvPicPr>
          <p:nvPr/>
        </p:nvPicPr>
        <p:blipFill>
          <a:blip r:embed="rId4" cstate="print"/>
          <a:srcRect/>
          <a:stretch>
            <a:fillRect/>
          </a:stretch>
        </p:blipFill>
        <p:spPr bwMode="auto">
          <a:xfrm>
            <a:off x="981075" y="4229100"/>
            <a:ext cx="1336675" cy="1273175"/>
          </a:xfrm>
          <a:prstGeom prst="rect">
            <a:avLst/>
          </a:prstGeom>
          <a:noFill/>
          <a:ln w="9525">
            <a:noFill/>
            <a:miter lim="800000"/>
            <a:headEnd/>
            <a:tailEnd/>
          </a:ln>
        </p:spPr>
      </p:pic>
      <p:grpSp>
        <p:nvGrpSpPr>
          <p:cNvPr id="30727" name="Group 12"/>
          <p:cNvGrpSpPr>
            <a:grpSpLocks/>
          </p:cNvGrpSpPr>
          <p:nvPr/>
        </p:nvGrpSpPr>
        <p:grpSpPr bwMode="auto">
          <a:xfrm>
            <a:off x="3052763" y="4300538"/>
            <a:ext cx="1071562" cy="1144587"/>
            <a:chOff x="3052752" y="3273424"/>
            <a:chExt cx="1071570" cy="1143802"/>
          </a:xfrm>
        </p:grpSpPr>
        <p:sp>
          <p:nvSpPr>
            <p:cNvPr id="30729" name="Rectangle 7"/>
            <p:cNvSpPr>
              <a:spLocks noChangeArrowheads="1"/>
            </p:cNvSpPr>
            <p:nvPr/>
          </p:nvSpPr>
          <p:spPr bwMode="auto">
            <a:xfrm>
              <a:off x="3052752" y="3273424"/>
              <a:ext cx="1071570" cy="1143008"/>
            </a:xfrm>
            <a:prstGeom prst="rect">
              <a:avLst/>
            </a:prstGeom>
            <a:noFill/>
            <a:ln w="12700" algn="ctr">
              <a:solidFill>
                <a:schemeClr val="accent2"/>
              </a:solidFill>
              <a:round/>
              <a:headEnd/>
              <a:tailEnd/>
            </a:ln>
          </p:spPr>
          <p:txBody>
            <a:bodyPr>
              <a:spAutoFit/>
            </a:bodyPr>
            <a:lstStyle/>
            <a:p>
              <a:endParaRPr lang="en-US"/>
            </a:p>
          </p:txBody>
        </p:sp>
        <p:cxnSp>
          <p:nvCxnSpPr>
            <p:cNvPr id="30730" name="Straight Connector 9"/>
            <p:cNvCxnSpPr>
              <a:cxnSpLocks noChangeShapeType="1"/>
              <a:stCxn id="30729" idx="1"/>
              <a:endCxn id="30729" idx="3"/>
            </p:cNvCxnSpPr>
            <p:nvPr/>
          </p:nvCxnSpPr>
          <p:spPr bwMode="auto">
            <a:xfrm rot="10800000" flipH="1">
              <a:off x="3052752" y="3844928"/>
              <a:ext cx="1071570" cy="1588"/>
            </a:xfrm>
            <a:prstGeom prst="line">
              <a:avLst/>
            </a:prstGeom>
            <a:noFill/>
            <a:ln w="12700" algn="ctr">
              <a:solidFill>
                <a:schemeClr val="accent2"/>
              </a:solidFill>
              <a:round/>
              <a:headEnd/>
              <a:tailEnd/>
            </a:ln>
          </p:spPr>
        </p:cxnSp>
        <p:cxnSp>
          <p:nvCxnSpPr>
            <p:cNvPr id="30731" name="Straight Connector 11"/>
            <p:cNvCxnSpPr>
              <a:cxnSpLocks noChangeShapeType="1"/>
              <a:stCxn id="30729" idx="0"/>
              <a:endCxn id="30729" idx="2"/>
            </p:cNvCxnSpPr>
            <p:nvPr/>
          </p:nvCxnSpPr>
          <p:spPr bwMode="auto">
            <a:xfrm rot="16200000" flipH="1">
              <a:off x="3017033" y="3844928"/>
              <a:ext cx="1143008" cy="1588"/>
            </a:xfrm>
            <a:prstGeom prst="line">
              <a:avLst/>
            </a:prstGeom>
            <a:noFill/>
            <a:ln w="12700" algn="ctr">
              <a:solidFill>
                <a:schemeClr val="accent2"/>
              </a:solidFill>
              <a:round/>
              <a:headEnd/>
              <a:tailEnd/>
            </a:ln>
          </p:spPr>
        </p:cxnSp>
      </p:grpSp>
      <p:sp>
        <p:nvSpPr>
          <p:cNvPr id="30728" name="Rectangle 2"/>
          <p:cNvSpPr>
            <a:spLocks noGrp="1" noChangeArrowheads="1"/>
          </p:cNvSpPr>
          <p:nvPr>
            <p:ph type="title"/>
          </p:nvPr>
        </p:nvSpPr>
        <p:spPr/>
        <p:txBody>
          <a:bodyPr/>
          <a:lstStyle/>
          <a:p>
            <a:pPr algn="ctr"/>
            <a:r>
              <a:rPr lang="en-US"/>
              <a:t>Orientation and Spatial Voting</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3"/>
          <p:cNvPicPr>
            <a:picLocks noChangeAspect="1" noChangeArrowheads="1"/>
          </p:cNvPicPr>
          <p:nvPr/>
        </p:nvPicPr>
        <p:blipFill>
          <a:blip r:embed="rId2" cstate="print"/>
          <a:srcRect/>
          <a:stretch>
            <a:fillRect/>
          </a:stretch>
        </p:blipFill>
        <p:spPr bwMode="auto">
          <a:xfrm>
            <a:off x="682625" y="2487613"/>
            <a:ext cx="7750175" cy="522287"/>
          </a:xfrm>
          <a:prstGeom prst="rect">
            <a:avLst/>
          </a:prstGeom>
          <a:noFill/>
          <a:ln w="9525">
            <a:noFill/>
            <a:miter lim="800000"/>
            <a:headEnd/>
            <a:tailEnd/>
          </a:ln>
        </p:spPr>
      </p:pic>
      <p:sp>
        <p:nvSpPr>
          <p:cNvPr id="31747" name="AutoShape 4"/>
          <p:cNvSpPr>
            <a:spLocks noChangeArrowheads="1"/>
          </p:cNvSpPr>
          <p:nvPr/>
        </p:nvSpPr>
        <p:spPr bwMode="auto">
          <a:xfrm>
            <a:off x="3481388" y="3059113"/>
            <a:ext cx="227012" cy="303212"/>
          </a:xfrm>
          <a:prstGeom prst="upArrow">
            <a:avLst>
              <a:gd name="adj1" fmla="val 50000"/>
              <a:gd name="adj2" fmla="val 33373"/>
            </a:avLst>
          </a:prstGeom>
          <a:solidFill>
            <a:srgbClr val="0000FF"/>
          </a:solidFill>
          <a:ln w="9525">
            <a:noFill/>
            <a:miter lim="800000"/>
            <a:headEnd/>
            <a:tailEnd/>
          </a:ln>
        </p:spPr>
        <p:txBody>
          <a:bodyPr wrap="none" lIns="91074" tIns="45537" rIns="91074" bIns="45537" anchor="ctr"/>
          <a:lstStyle/>
          <a:p>
            <a:endParaRPr lang="en-US"/>
          </a:p>
        </p:txBody>
      </p:sp>
      <p:pic>
        <p:nvPicPr>
          <p:cNvPr id="31748" name="Picture 7"/>
          <p:cNvPicPr>
            <a:picLocks noChangeAspect="1" noChangeArrowheads="1"/>
          </p:cNvPicPr>
          <p:nvPr/>
        </p:nvPicPr>
        <p:blipFill>
          <a:blip r:embed="rId3" cstate="print"/>
          <a:srcRect/>
          <a:stretch>
            <a:fillRect/>
          </a:stretch>
        </p:blipFill>
        <p:spPr bwMode="auto">
          <a:xfrm>
            <a:off x="1338263" y="3487738"/>
            <a:ext cx="7218362" cy="2619375"/>
          </a:xfrm>
          <a:prstGeom prst="rect">
            <a:avLst/>
          </a:prstGeom>
          <a:noFill/>
          <a:ln w="9525">
            <a:noFill/>
            <a:miter lim="800000"/>
            <a:headEnd/>
            <a:tailEnd/>
          </a:ln>
        </p:spPr>
      </p:pic>
      <p:sp>
        <p:nvSpPr>
          <p:cNvPr id="31749" name="Rectangle 2"/>
          <p:cNvSpPr>
            <a:spLocks noGrp="1" noChangeArrowheads="1"/>
          </p:cNvSpPr>
          <p:nvPr>
            <p:ph type="title"/>
          </p:nvPr>
        </p:nvSpPr>
        <p:spPr>
          <a:xfrm>
            <a:off x="552450" y="273050"/>
            <a:ext cx="7772400" cy="715963"/>
          </a:xfrm>
        </p:spPr>
        <p:txBody>
          <a:bodyPr/>
          <a:lstStyle/>
          <a:p>
            <a:pPr algn="ctr"/>
            <a:r>
              <a:rPr lang="en-US"/>
              <a:t>Orientation and Spatial Voting</a:t>
            </a:r>
          </a:p>
        </p:txBody>
      </p:sp>
    </p:spTree>
  </p:cSld>
  <p:clrMapOvr>
    <a:masterClrMapping/>
  </p:clrMapOvr>
  <p:transition advTm="0"/>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Picture 3"/>
          <p:cNvPicPr>
            <a:picLocks noChangeAspect="1" noChangeArrowheads="1"/>
          </p:cNvPicPr>
          <p:nvPr/>
        </p:nvPicPr>
        <p:blipFill>
          <a:blip r:embed="rId2" cstate="print"/>
          <a:srcRect/>
          <a:stretch>
            <a:fillRect/>
          </a:stretch>
        </p:blipFill>
        <p:spPr bwMode="auto">
          <a:xfrm>
            <a:off x="682625" y="1430338"/>
            <a:ext cx="7750175" cy="522287"/>
          </a:xfrm>
          <a:prstGeom prst="rect">
            <a:avLst/>
          </a:prstGeom>
          <a:noFill/>
          <a:ln w="9525">
            <a:noFill/>
            <a:miter lim="800000"/>
            <a:headEnd/>
            <a:tailEnd/>
          </a:ln>
        </p:spPr>
      </p:pic>
      <p:sp>
        <p:nvSpPr>
          <p:cNvPr id="32771" name="AutoShape 4"/>
          <p:cNvSpPr>
            <a:spLocks noChangeArrowheads="1"/>
          </p:cNvSpPr>
          <p:nvPr/>
        </p:nvSpPr>
        <p:spPr bwMode="auto">
          <a:xfrm>
            <a:off x="4779963" y="2112963"/>
            <a:ext cx="228600" cy="303212"/>
          </a:xfrm>
          <a:prstGeom prst="upArrow">
            <a:avLst>
              <a:gd name="adj1" fmla="val 50000"/>
              <a:gd name="adj2" fmla="val 33141"/>
            </a:avLst>
          </a:prstGeom>
          <a:solidFill>
            <a:srgbClr val="0000FF"/>
          </a:solidFill>
          <a:ln w="9525">
            <a:noFill/>
            <a:miter lim="800000"/>
            <a:headEnd/>
            <a:tailEnd/>
          </a:ln>
        </p:spPr>
        <p:txBody>
          <a:bodyPr wrap="none" lIns="91074" tIns="45537" rIns="91074" bIns="45537" anchor="ctr"/>
          <a:lstStyle/>
          <a:p>
            <a:endParaRPr lang="en-US"/>
          </a:p>
        </p:txBody>
      </p:sp>
      <p:pic>
        <p:nvPicPr>
          <p:cNvPr id="32772" name="Picture 5"/>
          <p:cNvPicPr>
            <a:picLocks noChangeAspect="1" noChangeArrowheads="1"/>
          </p:cNvPicPr>
          <p:nvPr/>
        </p:nvPicPr>
        <p:blipFill>
          <a:blip r:embed="rId3" cstate="print"/>
          <a:srcRect/>
          <a:stretch>
            <a:fillRect/>
          </a:stretch>
        </p:blipFill>
        <p:spPr bwMode="auto">
          <a:xfrm>
            <a:off x="1973263" y="3890963"/>
            <a:ext cx="5580062" cy="2025650"/>
          </a:xfrm>
          <a:prstGeom prst="rect">
            <a:avLst/>
          </a:prstGeom>
          <a:noFill/>
          <a:ln w="9525">
            <a:noFill/>
            <a:miter lim="800000"/>
            <a:headEnd/>
            <a:tailEnd/>
          </a:ln>
        </p:spPr>
      </p:pic>
      <p:pic>
        <p:nvPicPr>
          <p:cNvPr id="32773" name="Picture 8"/>
          <p:cNvPicPr>
            <a:picLocks noChangeAspect="1" noChangeArrowheads="1"/>
          </p:cNvPicPr>
          <p:nvPr/>
        </p:nvPicPr>
        <p:blipFill>
          <a:blip r:embed="rId4" cstate="print"/>
          <a:srcRect/>
          <a:stretch>
            <a:fillRect/>
          </a:stretch>
        </p:blipFill>
        <p:spPr bwMode="auto">
          <a:xfrm>
            <a:off x="804863" y="2849563"/>
            <a:ext cx="2684462" cy="198437"/>
          </a:xfrm>
          <a:prstGeom prst="rect">
            <a:avLst/>
          </a:prstGeom>
          <a:noFill/>
          <a:ln w="9525">
            <a:noFill/>
            <a:miter lim="800000"/>
            <a:headEnd/>
            <a:tailEnd/>
          </a:ln>
        </p:spPr>
      </p:pic>
      <p:pic>
        <p:nvPicPr>
          <p:cNvPr id="32774" name="Picture 9"/>
          <p:cNvPicPr>
            <a:picLocks noChangeAspect="1" noChangeArrowheads="1"/>
          </p:cNvPicPr>
          <p:nvPr/>
        </p:nvPicPr>
        <p:blipFill>
          <a:blip r:embed="rId5" cstate="print"/>
          <a:srcRect/>
          <a:stretch>
            <a:fillRect/>
          </a:stretch>
        </p:blipFill>
        <p:spPr bwMode="auto">
          <a:xfrm>
            <a:off x="3992563" y="2773363"/>
            <a:ext cx="2770187" cy="227012"/>
          </a:xfrm>
          <a:prstGeom prst="rect">
            <a:avLst/>
          </a:prstGeom>
          <a:noFill/>
          <a:ln w="9525">
            <a:noFill/>
            <a:miter lim="800000"/>
            <a:headEnd/>
            <a:tailEnd/>
          </a:ln>
        </p:spPr>
      </p:pic>
      <p:pic>
        <p:nvPicPr>
          <p:cNvPr id="32775" name="Picture 10"/>
          <p:cNvPicPr>
            <a:picLocks noChangeAspect="1" noChangeArrowheads="1"/>
          </p:cNvPicPr>
          <p:nvPr/>
        </p:nvPicPr>
        <p:blipFill>
          <a:blip r:embed="rId6" cstate="print"/>
          <a:srcRect/>
          <a:stretch>
            <a:fillRect/>
          </a:stretch>
        </p:blipFill>
        <p:spPr bwMode="auto">
          <a:xfrm>
            <a:off x="804863" y="3305175"/>
            <a:ext cx="2836862" cy="236538"/>
          </a:xfrm>
          <a:prstGeom prst="rect">
            <a:avLst/>
          </a:prstGeom>
          <a:noFill/>
          <a:ln w="9525">
            <a:noFill/>
            <a:miter lim="800000"/>
            <a:headEnd/>
            <a:tailEnd/>
          </a:ln>
        </p:spPr>
      </p:pic>
      <p:pic>
        <p:nvPicPr>
          <p:cNvPr id="32776" name="Picture 11"/>
          <p:cNvPicPr>
            <a:picLocks noChangeAspect="1" noChangeArrowheads="1"/>
          </p:cNvPicPr>
          <p:nvPr/>
        </p:nvPicPr>
        <p:blipFill>
          <a:blip r:embed="rId7" cstate="print"/>
          <a:srcRect/>
          <a:stretch>
            <a:fillRect/>
          </a:stretch>
        </p:blipFill>
        <p:spPr bwMode="auto">
          <a:xfrm>
            <a:off x="3992563" y="3305175"/>
            <a:ext cx="4846637" cy="179388"/>
          </a:xfrm>
          <a:prstGeom prst="rect">
            <a:avLst/>
          </a:prstGeom>
          <a:noFill/>
          <a:ln w="9525">
            <a:noFill/>
            <a:miter lim="800000"/>
            <a:headEnd/>
            <a:tailEnd/>
          </a:ln>
        </p:spPr>
      </p:pic>
      <p:sp>
        <p:nvSpPr>
          <p:cNvPr id="32777" name="TextBox 9"/>
          <p:cNvSpPr txBox="1">
            <a:spLocks noChangeArrowheads="1"/>
          </p:cNvSpPr>
          <p:nvPr/>
        </p:nvSpPr>
        <p:spPr bwMode="auto">
          <a:xfrm>
            <a:off x="766763" y="5988050"/>
            <a:ext cx="3548062" cy="369888"/>
          </a:xfrm>
          <a:prstGeom prst="rect">
            <a:avLst/>
          </a:prstGeom>
          <a:noFill/>
          <a:ln w="9525">
            <a:noFill/>
            <a:miter lim="800000"/>
            <a:headEnd/>
            <a:tailEnd/>
          </a:ln>
        </p:spPr>
        <p:txBody>
          <a:bodyPr wrap="none">
            <a:spAutoFit/>
          </a:bodyPr>
          <a:lstStyle/>
          <a:p>
            <a:r>
              <a:rPr lang="en-GB" b="1"/>
              <a:t>L2 norm &gt; L1 Norm &gt;&gt; non norm</a:t>
            </a:r>
          </a:p>
        </p:txBody>
      </p:sp>
      <p:sp>
        <p:nvSpPr>
          <p:cNvPr id="32778" name="Rectangle 2"/>
          <p:cNvSpPr>
            <a:spLocks noGrp="1" noChangeArrowheads="1"/>
          </p:cNvSpPr>
          <p:nvPr>
            <p:ph type="title"/>
          </p:nvPr>
        </p:nvSpPr>
        <p:spPr>
          <a:xfrm>
            <a:off x="552450" y="273050"/>
            <a:ext cx="7772400" cy="715963"/>
          </a:xfrm>
        </p:spPr>
        <p:txBody>
          <a:bodyPr/>
          <a:lstStyle/>
          <a:p>
            <a:pPr algn="ctr"/>
            <a:r>
              <a:rPr lang="en-US"/>
              <a:t>Contrast Normalization</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Picture 3"/>
          <p:cNvPicPr>
            <a:picLocks noChangeAspect="1" noChangeArrowheads="1"/>
          </p:cNvPicPr>
          <p:nvPr/>
        </p:nvPicPr>
        <p:blipFill>
          <a:blip r:embed="rId2" cstate="print"/>
          <a:srcRect/>
          <a:stretch>
            <a:fillRect/>
          </a:stretch>
        </p:blipFill>
        <p:spPr bwMode="auto">
          <a:xfrm>
            <a:off x="682625" y="1393825"/>
            <a:ext cx="7750175" cy="522288"/>
          </a:xfrm>
          <a:prstGeom prst="rect">
            <a:avLst/>
          </a:prstGeom>
          <a:noFill/>
          <a:ln w="9525">
            <a:noFill/>
            <a:miter lim="800000"/>
            <a:headEnd/>
            <a:tailEnd/>
          </a:ln>
        </p:spPr>
      </p:pic>
      <p:sp>
        <p:nvSpPr>
          <p:cNvPr id="33795" name="AutoShape 4"/>
          <p:cNvSpPr>
            <a:spLocks noChangeArrowheads="1"/>
          </p:cNvSpPr>
          <p:nvPr/>
        </p:nvSpPr>
        <p:spPr bwMode="auto">
          <a:xfrm>
            <a:off x="6223000" y="2041525"/>
            <a:ext cx="227013" cy="303213"/>
          </a:xfrm>
          <a:prstGeom prst="upArrow">
            <a:avLst>
              <a:gd name="adj1" fmla="val 50000"/>
              <a:gd name="adj2" fmla="val 33373"/>
            </a:avLst>
          </a:prstGeom>
          <a:solidFill>
            <a:srgbClr val="0000FF"/>
          </a:solidFill>
          <a:ln w="9525">
            <a:noFill/>
            <a:miter lim="800000"/>
            <a:headEnd/>
            <a:tailEnd/>
          </a:ln>
        </p:spPr>
        <p:txBody>
          <a:bodyPr wrap="none" lIns="91074" tIns="45537" rIns="91074" bIns="45537" anchor="ctr"/>
          <a:lstStyle/>
          <a:p>
            <a:endParaRPr lang="en-US"/>
          </a:p>
        </p:txBody>
      </p:sp>
      <p:pic>
        <p:nvPicPr>
          <p:cNvPr id="33796" name="Picture 5"/>
          <p:cNvPicPr>
            <a:picLocks noChangeAspect="1" noChangeArrowheads="1"/>
          </p:cNvPicPr>
          <p:nvPr/>
        </p:nvPicPr>
        <p:blipFill>
          <a:blip r:embed="rId3" cstate="print"/>
          <a:srcRect/>
          <a:stretch>
            <a:fillRect/>
          </a:stretch>
        </p:blipFill>
        <p:spPr bwMode="auto">
          <a:xfrm>
            <a:off x="2052638" y="2058988"/>
            <a:ext cx="2000250" cy="3962400"/>
          </a:xfrm>
          <a:prstGeom prst="rect">
            <a:avLst/>
          </a:prstGeom>
          <a:noFill/>
          <a:ln w="9525">
            <a:noFill/>
            <a:miter lim="800000"/>
            <a:headEnd/>
            <a:tailEnd/>
          </a:ln>
        </p:spPr>
      </p:pic>
      <p:sp>
        <p:nvSpPr>
          <p:cNvPr id="33797" name="Rectangle 2"/>
          <p:cNvSpPr>
            <a:spLocks noGrp="1" noChangeArrowheads="1"/>
          </p:cNvSpPr>
          <p:nvPr>
            <p:ph type="title"/>
          </p:nvPr>
        </p:nvSpPr>
        <p:spPr>
          <a:xfrm>
            <a:off x="552450" y="273050"/>
            <a:ext cx="7772400" cy="715963"/>
          </a:xfrm>
        </p:spPr>
        <p:txBody>
          <a:bodyPr/>
          <a:lstStyle/>
          <a:p>
            <a:pPr algn="ctr"/>
            <a:r>
              <a:rPr lang="en-US"/>
              <a:t>Whole Detector</a:t>
            </a:r>
          </a:p>
        </p:txBody>
      </p:sp>
      <p:sp>
        <p:nvSpPr>
          <p:cNvPr id="33798" name="TextBox 5"/>
          <p:cNvSpPr txBox="1">
            <a:spLocks noChangeArrowheads="1"/>
          </p:cNvSpPr>
          <p:nvPr/>
        </p:nvSpPr>
        <p:spPr bwMode="auto">
          <a:xfrm>
            <a:off x="4267200" y="2987675"/>
            <a:ext cx="3714750" cy="646113"/>
          </a:xfrm>
          <a:prstGeom prst="rect">
            <a:avLst/>
          </a:prstGeom>
          <a:noFill/>
          <a:ln w="9525">
            <a:noFill/>
            <a:miter lim="800000"/>
            <a:headEnd/>
            <a:tailEnd/>
          </a:ln>
        </p:spPr>
        <p:txBody>
          <a:bodyPr>
            <a:spAutoFit/>
          </a:bodyPr>
          <a:lstStyle/>
          <a:p>
            <a:r>
              <a:rPr lang="en-GB"/>
              <a:t>Concatenate all of the cell vectors together</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Picture 3"/>
          <p:cNvPicPr>
            <a:picLocks noChangeAspect="1" noChangeArrowheads="1"/>
          </p:cNvPicPr>
          <p:nvPr/>
        </p:nvPicPr>
        <p:blipFill>
          <a:blip r:embed="rId2" cstate="print"/>
          <a:srcRect/>
          <a:stretch>
            <a:fillRect/>
          </a:stretch>
        </p:blipFill>
        <p:spPr bwMode="auto">
          <a:xfrm>
            <a:off x="682625" y="1465263"/>
            <a:ext cx="7750175" cy="522287"/>
          </a:xfrm>
          <a:prstGeom prst="rect">
            <a:avLst/>
          </a:prstGeom>
          <a:noFill/>
          <a:ln w="9525">
            <a:noFill/>
            <a:miter lim="800000"/>
            <a:headEnd/>
            <a:tailEnd/>
          </a:ln>
        </p:spPr>
      </p:pic>
      <p:sp>
        <p:nvSpPr>
          <p:cNvPr id="34819" name="AutoShape 4"/>
          <p:cNvSpPr>
            <a:spLocks noChangeArrowheads="1"/>
          </p:cNvSpPr>
          <p:nvPr/>
        </p:nvSpPr>
        <p:spPr bwMode="auto">
          <a:xfrm>
            <a:off x="7132638" y="1214438"/>
            <a:ext cx="228600" cy="303212"/>
          </a:xfrm>
          <a:prstGeom prst="upArrow">
            <a:avLst>
              <a:gd name="adj1" fmla="val 50000"/>
              <a:gd name="adj2" fmla="val 33141"/>
            </a:avLst>
          </a:prstGeom>
          <a:solidFill>
            <a:srgbClr val="0000FF"/>
          </a:solidFill>
          <a:ln w="9525">
            <a:noFill/>
            <a:miter lim="800000"/>
            <a:headEnd/>
            <a:tailEnd/>
          </a:ln>
        </p:spPr>
        <p:txBody>
          <a:bodyPr wrap="none" lIns="91074" tIns="45537" rIns="91074" bIns="45537" anchor="ctr"/>
          <a:lstStyle/>
          <a:p>
            <a:endParaRPr lang="en-US"/>
          </a:p>
        </p:txBody>
      </p:sp>
      <p:pic>
        <p:nvPicPr>
          <p:cNvPr id="34820" name="Picture 5"/>
          <p:cNvPicPr>
            <a:picLocks noChangeAspect="1" noChangeArrowheads="1"/>
          </p:cNvPicPr>
          <p:nvPr/>
        </p:nvPicPr>
        <p:blipFill>
          <a:blip r:embed="rId3" cstate="print"/>
          <a:srcRect/>
          <a:stretch>
            <a:fillRect/>
          </a:stretch>
        </p:blipFill>
        <p:spPr bwMode="auto">
          <a:xfrm>
            <a:off x="52388" y="2559050"/>
            <a:ext cx="4354512" cy="3429000"/>
          </a:xfrm>
          <a:prstGeom prst="rect">
            <a:avLst/>
          </a:prstGeom>
          <a:noFill/>
          <a:ln w="9525">
            <a:noFill/>
            <a:miter lim="800000"/>
            <a:headEnd/>
            <a:tailEnd/>
          </a:ln>
        </p:spPr>
      </p:pic>
      <p:sp>
        <p:nvSpPr>
          <p:cNvPr id="34821" name="Rectangle 2"/>
          <p:cNvSpPr>
            <a:spLocks noGrp="1" noChangeArrowheads="1"/>
          </p:cNvSpPr>
          <p:nvPr>
            <p:ph type="title"/>
          </p:nvPr>
        </p:nvSpPr>
        <p:spPr>
          <a:xfrm>
            <a:off x="552450" y="273050"/>
            <a:ext cx="7772400" cy="715963"/>
          </a:xfrm>
        </p:spPr>
        <p:txBody>
          <a:bodyPr/>
          <a:lstStyle/>
          <a:p>
            <a:pPr algn="ctr"/>
            <a:r>
              <a:rPr lang="en-US"/>
              <a:t>Training</a:t>
            </a:r>
          </a:p>
        </p:txBody>
      </p:sp>
      <p:sp>
        <p:nvSpPr>
          <p:cNvPr id="6" name="TextBox 5"/>
          <p:cNvSpPr txBox="1"/>
          <p:nvPr/>
        </p:nvSpPr>
        <p:spPr>
          <a:xfrm>
            <a:off x="4410075" y="2916238"/>
            <a:ext cx="4357688" cy="2154237"/>
          </a:xfrm>
          <a:prstGeom prst="rect">
            <a:avLst/>
          </a:prstGeom>
          <a:noFill/>
        </p:spPr>
        <p:txBody>
          <a:bodyPr>
            <a:spAutoFit/>
          </a:bodyPr>
          <a:lstStyle/>
          <a:p>
            <a:pPr algn="just">
              <a:buFont typeface="Wingdings" pitchFamily="2" charset="2"/>
              <a:buChar char="v"/>
              <a:defRPr/>
            </a:pPr>
            <a:r>
              <a:rPr lang="en-GB" sz="2000" dirty="0">
                <a:latin typeface="+mn-lt"/>
              </a:rPr>
              <a:t> Two Rounds of Training</a:t>
            </a:r>
          </a:p>
          <a:p>
            <a:pPr lvl="1" algn="just">
              <a:buFont typeface="+mj-lt"/>
              <a:buAutoNum type="arabicPeriod"/>
              <a:defRPr/>
            </a:pPr>
            <a:r>
              <a:rPr lang="en-GB" dirty="0">
                <a:latin typeface="+mn-lt"/>
              </a:rPr>
              <a:t>  Train a SVM with preselected positive and negative samples </a:t>
            </a:r>
          </a:p>
          <a:p>
            <a:pPr lvl="1" algn="just">
              <a:buFont typeface="+mj-lt"/>
              <a:buAutoNum type="arabicPeriod"/>
              <a:defRPr/>
            </a:pPr>
            <a:r>
              <a:rPr lang="en-GB" dirty="0">
                <a:latin typeface="+mn-lt"/>
              </a:rPr>
              <a:t> Run the 1st SVM detector on a set of images and then use the false positives to retrain the SVM</a:t>
            </a:r>
          </a:p>
          <a:p>
            <a:pPr lvl="1">
              <a:buFont typeface="Wingdings" pitchFamily="2" charset="2"/>
              <a:buChar char="v"/>
              <a:defRPr/>
            </a:pPr>
            <a:endParaRPr lang="en-GB" sz="2400" dirty="0">
              <a:latin typeface="+mn-lt"/>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2" name="Picture 3"/>
          <p:cNvPicPr>
            <a:picLocks noChangeAspect="1" noChangeArrowheads="1"/>
          </p:cNvPicPr>
          <p:nvPr/>
        </p:nvPicPr>
        <p:blipFill>
          <a:blip r:embed="rId2" cstate="print"/>
          <a:srcRect/>
          <a:stretch>
            <a:fillRect/>
          </a:stretch>
        </p:blipFill>
        <p:spPr bwMode="auto">
          <a:xfrm>
            <a:off x="552450" y="1608138"/>
            <a:ext cx="7750175" cy="522287"/>
          </a:xfrm>
          <a:prstGeom prst="rect">
            <a:avLst/>
          </a:prstGeom>
          <a:noFill/>
          <a:ln w="9525">
            <a:noFill/>
            <a:miter lim="800000"/>
            <a:headEnd/>
            <a:tailEnd/>
          </a:ln>
        </p:spPr>
      </p:pic>
      <p:sp>
        <p:nvSpPr>
          <p:cNvPr id="35843" name="AutoShape 4"/>
          <p:cNvSpPr>
            <a:spLocks noChangeArrowheads="1"/>
          </p:cNvSpPr>
          <p:nvPr/>
        </p:nvSpPr>
        <p:spPr bwMode="auto">
          <a:xfrm>
            <a:off x="7839075" y="2184400"/>
            <a:ext cx="228600" cy="303213"/>
          </a:xfrm>
          <a:prstGeom prst="upArrow">
            <a:avLst>
              <a:gd name="adj1" fmla="val 50000"/>
              <a:gd name="adj2" fmla="val 33141"/>
            </a:avLst>
          </a:prstGeom>
          <a:solidFill>
            <a:srgbClr val="0000FF"/>
          </a:solidFill>
          <a:ln w="9525">
            <a:noFill/>
            <a:miter lim="800000"/>
            <a:headEnd/>
            <a:tailEnd/>
          </a:ln>
        </p:spPr>
        <p:txBody>
          <a:bodyPr wrap="none" lIns="91074" tIns="45537" rIns="91074" bIns="45537" anchor="ctr"/>
          <a:lstStyle/>
          <a:p>
            <a:endParaRPr lang="en-US"/>
          </a:p>
        </p:txBody>
      </p:sp>
      <p:pic>
        <p:nvPicPr>
          <p:cNvPr id="35844" name="Picture 6"/>
          <p:cNvPicPr>
            <a:picLocks noChangeAspect="1" noChangeArrowheads="1"/>
          </p:cNvPicPr>
          <p:nvPr/>
        </p:nvPicPr>
        <p:blipFill>
          <a:blip r:embed="rId3" cstate="print"/>
          <a:srcRect/>
          <a:stretch>
            <a:fillRect/>
          </a:stretch>
        </p:blipFill>
        <p:spPr bwMode="auto">
          <a:xfrm>
            <a:off x="766763" y="2279650"/>
            <a:ext cx="2219325" cy="3851275"/>
          </a:xfrm>
          <a:prstGeom prst="rect">
            <a:avLst/>
          </a:prstGeom>
          <a:noFill/>
          <a:ln w="9525">
            <a:noFill/>
            <a:miter lim="800000"/>
            <a:headEnd/>
            <a:tailEnd/>
          </a:ln>
        </p:spPr>
      </p:pic>
      <p:sp>
        <p:nvSpPr>
          <p:cNvPr id="35845" name="Rectangle 2"/>
          <p:cNvSpPr>
            <a:spLocks noGrp="1" noChangeArrowheads="1"/>
          </p:cNvSpPr>
          <p:nvPr>
            <p:ph type="title"/>
          </p:nvPr>
        </p:nvSpPr>
        <p:spPr>
          <a:xfrm>
            <a:off x="552450" y="273050"/>
            <a:ext cx="7772400" cy="715963"/>
          </a:xfrm>
        </p:spPr>
        <p:txBody>
          <a:bodyPr/>
          <a:lstStyle/>
          <a:p>
            <a:pPr algn="ctr"/>
            <a:r>
              <a:rPr lang="en-US"/>
              <a:t>Sliding Detection</a:t>
            </a:r>
          </a:p>
        </p:txBody>
      </p:sp>
      <p:sp>
        <p:nvSpPr>
          <p:cNvPr id="8" name="TextBox 7"/>
          <p:cNvSpPr txBox="1"/>
          <p:nvPr/>
        </p:nvSpPr>
        <p:spPr>
          <a:xfrm>
            <a:off x="3838575" y="2701925"/>
            <a:ext cx="5267325" cy="3140075"/>
          </a:xfrm>
          <a:prstGeom prst="rect">
            <a:avLst/>
          </a:prstGeom>
          <a:noFill/>
        </p:spPr>
        <p:txBody>
          <a:bodyPr>
            <a:spAutoFit/>
          </a:bodyPr>
          <a:lstStyle/>
          <a:p>
            <a:pPr>
              <a:defRPr/>
            </a:pPr>
            <a:r>
              <a:rPr lang="en-GB" dirty="0"/>
              <a:t>Messages: </a:t>
            </a:r>
          </a:p>
          <a:p>
            <a:pPr marL="342900" indent="-342900">
              <a:buFontTx/>
              <a:buAutoNum type="arabicPeriod"/>
              <a:defRPr/>
            </a:pPr>
            <a:r>
              <a:rPr lang="en-GB" dirty="0"/>
              <a:t>Smoothing before gradients calculation could damage the HOG because much of the available pedestrian information is from </a:t>
            </a:r>
            <a:r>
              <a:rPr lang="en-GB" i="1" dirty="0"/>
              <a:t>abrupt edges at fine scales</a:t>
            </a:r>
            <a:r>
              <a:rPr lang="en-GB" dirty="0"/>
              <a:t>, </a:t>
            </a:r>
            <a:r>
              <a:rPr lang="en-GB" dirty="0" err="1"/>
              <a:t>bluring</a:t>
            </a:r>
            <a:r>
              <a:rPr lang="en-GB" dirty="0"/>
              <a:t> this in the hope of reducing the sensitivity to spatial position is a mistake.</a:t>
            </a:r>
          </a:p>
          <a:p>
            <a:pPr marL="342900" indent="-342900">
              <a:buFontTx/>
              <a:buAutoNum type="arabicPeriod"/>
              <a:defRPr/>
            </a:pPr>
            <a:r>
              <a:rPr lang="en-GB" dirty="0"/>
              <a:t>Strong </a:t>
            </a:r>
            <a:r>
              <a:rPr lang="en-GB" i="1" dirty="0"/>
              <a:t>local contrast normalisation </a:t>
            </a:r>
            <a:r>
              <a:rPr lang="en-GB" dirty="0"/>
              <a:t>is essential for good results and traditional </a:t>
            </a:r>
            <a:r>
              <a:rPr lang="en-GB" dirty="0" err="1"/>
              <a:t>center</a:t>
            </a:r>
            <a:r>
              <a:rPr lang="en-GB" dirty="0"/>
              <a:t>-round  style schemes are not the best choice.  Better results can be obtained by </a:t>
            </a:r>
            <a:r>
              <a:rPr lang="en-GB" i="1" dirty="0"/>
              <a:t>normalising each element several times to different local supports.</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p:cNvSpPr>
          <p:nvPr>
            <p:ph type="title"/>
          </p:nvPr>
        </p:nvSpPr>
        <p:spPr/>
        <p:txBody>
          <a:bodyPr/>
          <a:lstStyle/>
          <a:p>
            <a:pPr algn="ctr"/>
            <a:r>
              <a:rPr lang="en-GB"/>
              <a:t>HOG Extensions</a:t>
            </a:r>
          </a:p>
        </p:txBody>
      </p:sp>
      <p:pic>
        <p:nvPicPr>
          <p:cNvPr id="36867" name="Picture 2"/>
          <p:cNvPicPr>
            <a:picLocks noGrp="1" noChangeAspect="1" noChangeArrowheads="1"/>
          </p:cNvPicPr>
          <p:nvPr>
            <p:ph idx="1"/>
          </p:nvPr>
        </p:nvPicPr>
        <p:blipFill>
          <a:blip r:embed="rId2" cstate="print"/>
          <a:srcRect/>
          <a:stretch>
            <a:fillRect/>
          </a:stretch>
        </p:blipFill>
        <p:spPr>
          <a:xfrm>
            <a:off x="552450" y="1773238"/>
            <a:ext cx="7929563" cy="2571750"/>
          </a:xfrm>
          <a:noFill/>
        </p:spPr>
      </p:pic>
      <p:sp>
        <p:nvSpPr>
          <p:cNvPr id="36868" name="TextBox 4"/>
          <p:cNvSpPr txBox="1">
            <a:spLocks noChangeArrowheads="1"/>
          </p:cNvSpPr>
          <p:nvPr/>
        </p:nvSpPr>
        <p:spPr bwMode="auto">
          <a:xfrm>
            <a:off x="838200" y="4559300"/>
            <a:ext cx="7572375" cy="1662113"/>
          </a:xfrm>
          <a:prstGeom prst="rect">
            <a:avLst/>
          </a:prstGeom>
          <a:noFill/>
          <a:ln w="9525">
            <a:noFill/>
            <a:miter lim="800000"/>
            <a:headEnd/>
            <a:tailEnd/>
          </a:ln>
        </p:spPr>
        <p:txBody>
          <a:bodyPr>
            <a:spAutoFit/>
          </a:bodyPr>
          <a:lstStyle/>
          <a:p>
            <a:r>
              <a:rPr lang="en-GB"/>
              <a:t>1) Handling the moving background issues</a:t>
            </a:r>
          </a:p>
          <a:p>
            <a:r>
              <a:rPr lang="en-GB"/>
              <a:t>2) Better performance than static detectors when on videos</a:t>
            </a:r>
          </a:p>
          <a:p>
            <a:endParaRPr lang="en-GB"/>
          </a:p>
          <a:p>
            <a:r>
              <a:rPr lang="en-GB" sz="1600"/>
              <a:t>References:  Navneet Dalal and Bill Triggs and Cordelia Schmid, "Human detection using oriented histograms of flow and appearance", "European Conference on Computer Vision", 2006 </a:t>
            </a:r>
          </a:p>
        </p:txBody>
      </p:sp>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p:txBody>
          <a:bodyPr/>
          <a:lstStyle/>
          <a:p>
            <a:pPr algn="ctr"/>
            <a:r>
              <a:rPr lang="en-GB" sz="4800">
                <a:solidFill>
                  <a:schemeClr val="tx1"/>
                </a:solidFill>
              </a:rPr>
              <a:t>Challenges</a:t>
            </a:r>
          </a:p>
        </p:txBody>
      </p:sp>
      <p:sp>
        <p:nvSpPr>
          <p:cNvPr id="13315" name="Content Placeholder 2"/>
          <p:cNvSpPr>
            <a:spLocks noGrp="1"/>
          </p:cNvSpPr>
          <p:nvPr>
            <p:ph idx="1"/>
          </p:nvPr>
        </p:nvSpPr>
        <p:spPr>
          <a:xfrm>
            <a:off x="361950" y="1435100"/>
            <a:ext cx="8396288" cy="4910138"/>
          </a:xfrm>
        </p:spPr>
        <p:txBody>
          <a:bodyPr/>
          <a:lstStyle/>
          <a:p>
            <a:pPr>
              <a:defRPr/>
            </a:pPr>
            <a:r>
              <a:rPr lang="en-GB"/>
              <a:t> • </a:t>
            </a:r>
            <a:r>
              <a:rPr lang="en-GB" dirty="0"/>
              <a:t>It is difficult to find people</a:t>
            </a:r>
          </a:p>
          <a:p>
            <a:pPr lvl="1">
              <a:defRPr/>
            </a:pPr>
            <a:r>
              <a:rPr lang="en-GB" dirty="0">
                <a:ea typeface="+mn-ea"/>
                <a:cs typeface="+mn-cs"/>
              </a:rPr>
              <a:t>Appearance</a:t>
            </a:r>
          </a:p>
          <a:p>
            <a:pPr lvl="1">
              <a:defRPr/>
            </a:pPr>
            <a:r>
              <a:rPr lang="en-GB" dirty="0">
                <a:ea typeface="+mn-ea"/>
                <a:cs typeface="+mn-cs"/>
              </a:rPr>
              <a:t>Pose</a:t>
            </a:r>
          </a:p>
          <a:p>
            <a:pPr>
              <a:defRPr/>
            </a:pPr>
            <a:r>
              <a:rPr lang="en-GB" dirty="0"/>
              <a:t>It is hard to track people in detail</a:t>
            </a:r>
          </a:p>
          <a:p>
            <a:pPr lvl="1">
              <a:defRPr/>
            </a:pPr>
            <a:r>
              <a:rPr lang="en-GB" dirty="0">
                <a:ea typeface="+mn-ea"/>
                <a:cs typeface="+mn-cs"/>
              </a:rPr>
              <a:t>Especially at a distance in most of the cases, and occluded</a:t>
            </a:r>
          </a:p>
          <a:p>
            <a:pPr>
              <a:defRPr/>
            </a:pPr>
            <a:r>
              <a:rPr lang="en-GB" dirty="0"/>
              <a:t>Small parts that move fast and unpredictably</a:t>
            </a:r>
          </a:p>
          <a:p>
            <a:pPr>
              <a:defRPr/>
            </a:pPr>
            <a:r>
              <a:rPr lang="en-GB" dirty="0"/>
              <a:t> It is hard to describe what they are doing</a:t>
            </a:r>
          </a:p>
          <a:p>
            <a:pPr lvl="1">
              <a:defRPr/>
            </a:pPr>
            <a:r>
              <a:rPr lang="en-GB" dirty="0">
                <a:ea typeface="+mn-ea"/>
                <a:cs typeface="+mn-cs"/>
              </a:rPr>
              <a:t> Behaviour composes</a:t>
            </a:r>
          </a:p>
          <a:p>
            <a:pPr lvl="2">
              <a:defRPr/>
            </a:pPr>
            <a:r>
              <a:rPr lang="en-GB" dirty="0">
                <a:ea typeface="+mn-ea"/>
                <a:cs typeface="+mn-cs"/>
              </a:rPr>
              <a:t>sometimes in complex ways</a:t>
            </a:r>
          </a:p>
          <a:p>
            <a:pPr lvl="1">
              <a:defRPr/>
            </a:pPr>
            <a:r>
              <a:rPr lang="en-GB" dirty="0">
                <a:ea typeface="+mn-ea"/>
                <a:cs typeface="+mn-cs"/>
              </a:rPr>
              <a:t>A canonical vocabulary is not known</a:t>
            </a:r>
            <a:endParaRPr lang="en-GB" dirty="0"/>
          </a:p>
        </p:txBody>
      </p:sp>
    </p:spTree>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itle 1"/>
          <p:cNvSpPr>
            <a:spLocks noGrp="1"/>
          </p:cNvSpPr>
          <p:nvPr>
            <p:ph type="title"/>
          </p:nvPr>
        </p:nvSpPr>
        <p:spPr/>
        <p:txBody>
          <a:bodyPr/>
          <a:lstStyle/>
          <a:p>
            <a:pPr algn="ctr"/>
            <a:r>
              <a:rPr lang="en-GB"/>
              <a:t>Histogram of Optical Flow</a:t>
            </a:r>
          </a:p>
        </p:txBody>
      </p:sp>
      <p:pic>
        <p:nvPicPr>
          <p:cNvPr id="37891" name="Content Placeholder 3"/>
          <p:cNvPicPr>
            <a:picLocks noGrp="1" noChangeAspect="1" noChangeArrowheads="1"/>
          </p:cNvPicPr>
          <p:nvPr>
            <p:ph idx="1"/>
          </p:nvPr>
        </p:nvPicPr>
        <p:blipFill>
          <a:blip r:embed="rId2" cstate="print"/>
          <a:srcRect/>
          <a:stretch>
            <a:fillRect/>
          </a:stretch>
        </p:blipFill>
        <p:spPr>
          <a:xfrm>
            <a:off x="552450" y="1773238"/>
            <a:ext cx="8072438" cy="2786062"/>
          </a:xfrm>
          <a:noFill/>
        </p:spPr>
      </p:pic>
      <p:sp>
        <p:nvSpPr>
          <p:cNvPr id="37892" name="Rectangle 4"/>
          <p:cNvSpPr>
            <a:spLocks noChangeArrowheads="1"/>
          </p:cNvSpPr>
          <p:nvPr/>
        </p:nvSpPr>
        <p:spPr bwMode="auto">
          <a:xfrm>
            <a:off x="766763" y="4630738"/>
            <a:ext cx="7500937" cy="1077912"/>
          </a:xfrm>
          <a:prstGeom prst="rect">
            <a:avLst/>
          </a:prstGeom>
          <a:noFill/>
          <a:ln w="9525">
            <a:noFill/>
            <a:miter lim="800000"/>
            <a:headEnd/>
            <a:tailEnd/>
          </a:ln>
        </p:spPr>
        <p:txBody>
          <a:bodyPr>
            <a:spAutoFit/>
          </a:bodyPr>
          <a:lstStyle/>
          <a:p>
            <a:r>
              <a:rPr lang="en-GB" sz="1600" dirty="0"/>
              <a:t>Illustration of the MBH descriptor.  (</a:t>
            </a:r>
            <a:r>
              <a:rPr lang="en-GB" sz="1600" dirty="0" err="1"/>
              <a:t>a,b</a:t>
            </a:r>
            <a:r>
              <a:rPr lang="en-GB" sz="1600" dirty="0"/>
              <a:t>)  Reference images at time </a:t>
            </a:r>
            <a:r>
              <a:rPr lang="en-GB" sz="1600" i="1" dirty="0"/>
              <a:t>t and t+1.  (</a:t>
            </a:r>
            <a:r>
              <a:rPr lang="en-GB" sz="1600" i="1" dirty="0" err="1"/>
              <a:t>c,d</a:t>
            </a:r>
            <a:r>
              <a:rPr lang="en-GB" sz="1600" i="1" dirty="0"/>
              <a:t>) Computed </a:t>
            </a:r>
            <a:r>
              <a:rPr lang="en-GB" sz="1600" dirty="0"/>
              <a:t>optical flow, and flow magnitude showing motion boundaries.  (</a:t>
            </a:r>
            <a:r>
              <a:rPr lang="en-GB" sz="1600" dirty="0" err="1"/>
              <a:t>e,f</a:t>
            </a:r>
            <a:r>
              <a:rPr lang="en-GB" sz="1600" dirty="0"/>
              <a:t>) Gradient magnitude of flow field </a:t>
            </a:r>
            <a:r>
              <a:rPr lang="en-GB" sz="1600" i="1" dirty="0"/>
              <a:t>Ix, </a:t>
            </a:r>
            <a:r>
              <a:rPr lang="en-GB" sz="1600" i="1" dirty="0" err="1"/>
              <a:t>Iy</a:t>
            </a:r>
            <a:r>
              <a:rPr lang="en-GB" sz="1600" i="1" dirty="0"/>
              <a:t> for image pair (</a:t>
            </a:r>
            <a:r>
              <a:rPr lang="en-GB" sz="1600" i="1" dirty="0" err="1"/>
              <a:t>a,b</a:t>
            </a:r>
            <a:r>
              <a:rPr lang="en-GB" sz="1600" i="1" dirty="0"/>
              <a:t>). (</a:t>
            </a:r>
            <a:r>
              <a:rPr lang="en-GB" sz="1600" i="1" dirty="0" err="1"/>
              <a:t>g,h</a:t>
            </a:r>
            <a:r>
              <a:rPr lang="en-GB" sz="1600" i="1" dirty="0"/>
              <a:t>) Average MBH descriptor over all training images for </a:t>
            </a:r>
            <a:r>
              <a:rPr lang="en-GB" sz="1600" dirty="0"/>
              <a:t>flow field </a:t>
            </a:r>
            <a:r>
              <a:rPr lang="en-GB" sz="1600" i="1" dirty="0"/>
              <a:t>Ix, </a:t>
            </a:r>
            <a:r>
              <a:rPr lang="en-GB" sz="1600" i="1" dirty="0" err="1"/>
              <a:t>Iy</a:t>
            </a:r>
            <a:r>
              <a:rPr lang="en-GB" sz="1600" i="1" dirty="0"/>
              <a:t>.</a:t>
            </a:r>
            <a:endParaRPr lang="en-GB" sz="1600" dirty="0"/>
          </a:p>
        </p:txBody>
      </p:sp>
    </p:spTree>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lstStyle/>
          <a:p>
            <a:pPr algn="ctr"/>
            <a:r>
              <a:rPr lang="en-US" altLang="ko-KR">
                <a:ea typeface="Gulim" pitchFamily="50" charset="-127"/>
              </a:rPr>
              <a:t>HOG vs. SIFT (Lowe04 IJCV)</a:t>
            </a:r>
          </a:p>
        </p:txBody>
      </p:sp>
      <p:sp>
        <p:nvSpPr>
          <p:cNvPr id="47107" name="Rectangle 3"/>
          <p:cNvSpPr>
            <a:spLocks noGrp="1" noChangeArrowheads="1"/>
          </p:cNvSpPr>
          <p:nvPr>
            <p:ph type="body" idx="1"/>
          </p:nvPr>
        </p:nvSpPr>
        <p:spPr>
          <a:xfrm>
            <a:off x="455613" y="1593850"/>
            <a:ext cx="8194675" cy="4783138"/>
          </a:xfrm>
        </p:spPr>
        <p:txBody>
          <a:bodyPr/>
          <a:lstStyle/>
          <a:p>
            <a:pPr>
              <a:defRPr/>
            </a:pPr>
            <a:r>
              <a:rPr lang="en-US" altLang="ko-KR" sz="2600" dirty="0">
                <a:ea typeface="Gulim" pitchFamily="50" charset="-127"/>
              </a:rPr>
              <a:t>Common Features (Lessons learnt)</a:t>
            </a:r>
          </a:p>
          <a:p>
            <a:pPr lvl="1">
              <a:defRPr/>
            </a:pPr>
            <a:r>
              <a:rPr lang="en-US" altLang="ko-KR" sz="2200" dirty="0">
                <a:ea typeface="Gulim" pitchFamily="50" charset="-127"/>
              </a:rPr>
              <a:t>Local Histogram for Oriented Gradients</a:t>
            </a:r>
          </a:p>
          <a:p>
            <a:pPr lvl="1">
              <a:defRPr/>
            </a:pPr>
            <a:r>
              <a:rPr lang="en-US" altLang="ko-KR" sz="2200" dirty="0">
                <a:ea typeface="Gulim" pitchFamily="50" charset="-127"/>
              </a:rPr>
              <a:t>Geometrical Partition of Local Patches</a:t>
            </a:r>
          </a:p>
          <a:p>
            <a:pPr lvl="1">
              <a:defRPr/>
            </a:pPr>
            <a:r>
              <a:rPr lang="en-US" altLang="ko-KR" sz="2200" dirty="0">
                <a:ea typeface="Gulim" pitchFamily="50" charset="-127"/>
              </a:rPr>
              <a:t>Both of them are very well engineered </a:t>
            </a:r>
          </a:p>
          <a:p>
            <a:pPr>
              <a:defRPr/>
            </a:pPr>
            <a:r>
              <a:rPr lang="en-US" altLang="ko-KR" sz="2600" dirty="0">
                <a:ea typeface="Gulim" pitchFamily="50" charset="-127"/>
              </a:rPr>
              <a:t>Differences</a:t>
            </a:r>
          </a:p>
          <a:p>
            <a:pPr lvl="1">
              <a:defRPr/>
            </a:pPr>
            <a:r>
              <a:rPr lang="en-US" altLang="ko-KR" sz="2400" dirty="0">
                <a:ea typeface="Gulim" pitchFamily="50" charset="-127"/>
                <a:cs typeface="+mn-cs"/>
              </a:rPr>
              <a:t>Engineered for different goals (Human </a:t>
            </a:r>
            <a:r>
              <a:rPr lang="en-US" altLang="ko-KR" sz="2400" dirty="0" err="1">
                <a:ea typeface="Gulim" pitchFamily="50" charset="-127"/>
                <a:cs typeface="+mn-cs"/>
              </a:rPr>
              <a:t>vs.Generic</a:t>
            </a:r>
            <a:r>
              <a:rPr lang="en-US" altLang="ko-KR" sz="2400" dirty="0">
                <a:ea typeface="Gulim" pitchFamily="50" charset="-127"/>
                <a:cs typeface="+mn-cs"/>
              </a:rPr>
              <a:t> object class recognition)</a:t>
            </a:r>
          </a:p>
          <a:p>
            <a:pPr lvl="1">
              <a:defRPr/>
            </a:pPr>
            <a:r>
              <a:rPr lang="en-US" altLang="ko-KR" sz="2400" dirty="0">
                <a:ea typeface="Gulim" pitchFamily="50" charset="-127"/>
                <a:cs typeface="+mn-cs"/>
              </a:rPr>
              <a:t>Uniform sampling vs. Key points</a:t>
            </a:r>
          </a:p>
          <a:p>
            <a:pPr lvl="1">
              <a:defRPr/>
            </a:pPr>
            <a:r>
              <a:rPr lang="en-US" altLang="ko-KR" sz="2600" dirty="0">
                <a:ea typeface="Gulim" pitchFamily="50" charset="-127"/>
              </a:rPr>
              <a:t>Fine orientation binning (</a:t>
            </a:r>
            <a:r>
              <a:rPr lang="en-US" altLang="ko-KR" sz="2200" dirty="0">
                <a:ea typeface="Gulim" pitchFamily="50" charset="-127"/>
              </a:rPr>
              <a:t>9 bins/180</a:t>
            </a:r>
            <a:r>
              <a:rPr lang="en-US" altLang="ko-KR" sz="2200" baseline="30000" dirty="0">
                <a:ea typeface="Gulim" pitchFamily="50" charset="-127"/>
              </a:rPr>
              <a:t>O</a:t>
            </a:r>
            <a:r>
              <a:rPr lang="en-US" altLang="ko-KR" sz="2200" dirty="0">
                <a:ea typeface="Gulim" pitchFamily="50" charset="-127"/>
              </a:rPr>
              <a:t> vs. 8 bins/360</a:t>
            </a:r>
            <a:r>
              <a:rPr lang="en-US" altLang="ko-KR" sz="2200" baseline="30000" dirty="0">
                <a:ea typeface="Gulim" pitchFamily="50" charset="-127"/>
              </a:rPr>
              <a:t>O)</a:t>
            </a:r>
            <a:endParaRPr lang="en-US" altLang="ko-KR" sz="2600" dirty="0">
              <a:ea typeface="Gulim" pitchFamily="50" charset="-127"/>
            </a:endParaRPr>
          </a:p>
          <a:p>
            <a:pPr lvl="1">
              <a:defRPr/>
            </a:pPr>
            <a:r>
              <a:rPr lang="en-US" altLang="ko-KR" sz="2600" dirty="0">
                <a:ea typeface="Gulim" pitchFamily="50" charset="-127"/>
              </a:rPr>
              <a:t>Larger cell (6-8 pixels) vs. 4 pixels</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itle 1"/>
          <p:cNvSpPr>
            <a:spLocks noGrp="1"/>
          </p:cNvSpPr>
          <p:nvPr>
            <p:ph type="title"/>
          </p:nvPr>
        </p:nvSpPr>
        <p:spPr/>
        <p:txBody>
          <a:bodyPr/>
          <a:lstStyle/>
          <a:p>
            <a:pPr algn="ctr"/>
            <a:r>
              <a:rPr lang="en-GB"/>
              <a:t>What We Have Learnt Today</a:t>
            </a:r>
          </a:p>
        </p:txBody>
      </p:sp>
      <p:sp>
        <p:nvSpPr>
          <p:cNvPr id="48131" name="Content Placeholder 3"/>
          <p:cNvSpPr>
            <a:spLocks noGrp="1"/>
          </p:cNvSpPr>
          <p:nvPr>
            <p:ph sz="half" idx="2"/>
          </p:nvPr>
        </p:nvSpPr>
        <p:spPr>
          <a:xfrm>
            <a:off x="695325" y="1435101"/>
            <a:ext cx="8062913" cy="3565376"/>
          </a:xfrm>
        </p:spPr>
        <p:txBody>
          <a:bodyPr/>
          <a:lstStyle/>
          <a:p>
            <a:r>
              <a:rPr lang="en-GB" dirty="0"/>
              <a:t>Different People Detectors</a:t>
            </a:r>
          </a:p>
          <a:p>
            <a:pPr lvl="1"/>
            <a:r>
              <a:rPr lang="en-GB" dirty="0"/>
              <a:t>V-J detector</a:t>
            </a:r>
          </a:p>
          <a:p>
            <a:pPr lvl="2"/>
            <a:r>
              <a:rPr lang="en-GB" dirty="0"/>
              <a:t>Real time performance, why?</a:t>
            </a:r>
          </a:p>
          <a:p>
            <a:pPr lvl="2"/>
            <a:r>
              <a:rPr lang="en-GB" dirty="0"/>
              <a:t>Can be made for video by frame differencing.</a:t>
            </a:r>
          </a:p>
          <a:p>
            <a:pPr lvl="1"/>
            <a:r>
              <a:rPr lang="en-GB" dirty="0"/>
              <a:t>HOG Detector</a:t>
            </a:r>
          </a:p>
          <a:p>
            <a:pPr lvl="2"/>
            <a:r>
              <a:rPr lang="en-GB" dirty="0"/>
              <a:t>Very high accuracy </a:t>
            </a:r>
          </a:p>
          <a:p>
            <a:pPr lvl="2"/>
            <a:r>
              <a:rPr lang="en-GB" dirty="0"/>
              <a:t>Could be made faster in the V-J fashion (self reading).</a:t>
            </a:r>
          </a:p>
          <a:p>
            <a:pPr lvl="2"/>
            <a:r>
              <a:rPr lang="en-GB" dirty="0"/>
              <a:t>Can be made for video by optical flow.</a:t>
            </a:r>
          </a:p>
          <a:p>
            <a:pPr lvl="1">
              <a:buFont typeface="Wingdings" pitchFamily="2" charset="2"/>
              <a:buNone/>
            </a:pPr>
            <a:endParaRPr lang="en-GB" dirty="0"/>
          </a:p>
        </p:txBody>
      </p:sp>
    </p:spTree>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ctrTitle"/>
          </p:nvPr>
        </p:nvSpPr>
        <p:spPr>
          <a:xfrm>
            <a:off x="762000" y="968375"/>
            <a:ext cx="7772400" cy="1143000"/>
          </a:xfrm>
        </p:spPr>
        <p:txBody>
          <a:bodyPr/>
          <a:lstStyle/>
          <a:p>
            <a:pPr algn="ctr" eaLnBrk="1" hangingPunct="1"/>
            <a:r>
              <a:rPr lang="en-GB"/>
              <a:t>Computer Vision</a:t>
            </a:r>
            <a:endParaRPr lang="en-GB" dirty="0"/>
          </a:p>
        </p:txBody>
      </p:sp>
      <p:sp>
        <p:nvSpPr>
          <p:cNvPr id="50179" name="Rectangle 3"/>
          <p:cNvSpPr>
            <a:spLocks noGrp="1" noChangeArrowheads="1"/>
          </p:cNvSpPr>
          <p:nvPr>
            <p:ph type="subTitle" idx="1"/>
          </p:nvPr>
        </p:nvSpPr>
        <p:spPr>
          <a:xfrm>
            <a:off x="1524000" y="2263775"/>
            <a:ext cx="6400800" cy="509588"/>
          </a:xfrm>
        </p:spPr>
        <p:txBody>
          <a:bodyPr/>
          <a:lstStyle/>
          <a:p>
            <a:pPr defTabSz="908050" eaLnBrk="1" hangingPunct="1"/>
            <a:r>
              <a:rPr lang="en-GB" b="1" dirty="0"/>
              <a:t>Object Detection</a:t>
            </a:r>
          </a:p>
        </p:txBody>
      </p:sp>
      <p:sp>
        <p:nvSpPr>
          <p:cNvPr id="449540" name="Rectangle 4"/>
          <p:cNvSpPr>
            <a:spLocks noChangeArrowheads="1"/>
          </p:cNvSpPr>
          <p:nvPr/>
        </p:nvSpPr>
        <p:spPr bwMode="auto">
          <a:xfrm>
            <a:off x="381000" y="2844800"/>
            <a:ext cx="8396288" cy="2255838"/>
          </a:xfrm>
          <a:prstGeom prst="rect">
            <a:avLst/>
          </a:prstGeom>
          <a:noFill/>
          <a:ln w="12700">
            <a:solidFill>
              <a:srgbClr val="0000FF"/>
            </a:solidFill>
            <a:miter lim="800000"/>
            <a:headEnd/>
            <a:tailEnd/>
          </a:ln>
        </p:spPr>
        <p:txBody>
          <a:bodyPr lIns="90478" tIns="44445" rIns="90478" bIns="44445"/>
          <a:lstStyle/>
          <a:p>
            <a:pPr algn="ctr">
              <a:spcBef>
                <a:spcPct val="20000"/>
              </a:spcBef>
              <a:buClr>
                <a:schemeClr val="tx2"/>
              </a:buClr>
              <a:buSzPct val="75000"/>
              <a:buFont typeface="Wingdings" pitchFamily="2" charset="2"/>
              <a:buNone/>
            </a:pPr>
            <a:r>
              <a:rPr lang="en-GB" sz="2400" dirty="0"/>
              <a:t>Learning Outcomes</a:t>
            </a:r>
          </a:p>
          <a:p>
            <a:pPr lvl="1" indent="120650" algn="ctr">
              <a:spcBef>
                <a:spcPct val="20000"/>
              </a:spcBef>
              <a:buClr>
                <a:schemeClr val="tx1"/>
              </a:buClr>
              <a:buSzPct val="100000"/>
            </a:pPr>
            <a:r>
              <a:rPr lang="en-GB" sz="2000" i="1" dirty="0"/>
              <a:t>Understand the principles of people detection either from Single images or Videos</a:t>
            </a:r>
          </a:p>
          <a:p>
            <a:pPr lvl="1" indent="120650" algn="ctr">
              <a:spcBef>
                <a:spcPct val="20000"/>
              </a:spcBef>
              <a:buClr>
                <a:schemeClr val="tx1"/>
              </a:buClr>
              <a:buSzPct val="100000"/>
            </a:pPr>
            <a:r>
              <a:rPr lang="en-GB" sz="2000" i="1" dirty="0"/>
              <a:t>Be able to apply and evaluate different approaches of people detection</a:t>
            </a:r>
          </a:p>
        </p:txBody>
      </p:sp>
    </p:spTree>
    <p:custDataLst>
      <p:tags r:id="rId1"/>
    </p:custDataLst>
  </p:cSld>
  <p:clrMapOvr>
    <a:masterClrMapping/>
  </p:clrMapOvr>
  <p:transition advTm="6097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449540"/>
                                        </p:tgtEl>
                                        <p:attrNameLst>
                                          <p:attrName>style.visibility</p:attrName>
                                        </p:attrNameLst>
                                      </p:cBhvr>
                                      <p:to>
                                        <p:strVal val="visible"/>
                                      </p:to>
                                    </p:set>
                                    <p:animEffect transition="in" filter="checkerboard(across)">
                                      <p:cBhvr>
                                        <p:cTn id="7" dur="500"/>
                                        <p:tgtEl>
                                          <p:spTgt spid="4495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9540"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p:txBody>
          <a:bodyPr/>
          <a:lstStyle/>
          <a:p>
            <a:pPr algn="ctr"/>
            <a:r>
              <a:rPr lang="en-GB" b="1" dirty="0"/>
              <a:t>People Detection</a:t>
            </a:r>
          </a:p>
        </p:txBody>
      </p:sp>
      <p:sp>
        <p:nvSpPr>
          <p:cNvPr id="9219" name="Content Placeholder 2"/>
          <p:cNvSpPr>
            <a:spLocks noGrp="1"/>
          </p:cNvSpPr>
          <p:nvPr>
            <p:ph idx="1"/>
          </p:nvPr>
        </p:nvSpPr>
        <p:spPr/>
        <p:txBody>
          <a:bodyPr/>
          <a:lstStyle/>
          <a:p>
            <a:r>
              <a:rPr lang="en-GB" sz="3600"/>
              <a:t>Classify a window as pedestrian or non-pedestrian</a:t>
            </a:r>
          </a:p>
          <a:p>
            <a:r>
              <a:rPr lang="en-GB" sz="3600"/>
              <a:t>Search exhaustively the scale-space image</a:t>
            </a:r>
          </a:p>
        </p:txBody>
      </p:sp>
    </p:spTree>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a:xfrm>
            <a:off x="455613" y="158750"/>
            <a:ext cx="8194675" cy="757238"/>
          </a:xfrm>
        </p:spPr>
        <p:txBody>
          <a:bodyPr/>
          <a:lstStyle/>
          <a:p>
            <a:pPr algn="ctr"/>
            <a:r>
              <a:rPr lang="en-GB"/>
              <a:t>Summary of Static Detectors</a:t>
            </a:r>
          </a:p>
        </p:txBody>
      </p:sp>
      <p:sp>
        <p:nvSpPr>
          <p:cNvPr id="3" name="Text Placeholder 2"/>
          <p:cNvSpPr>
            <a:spLocks noGrp="1"/>
          </p:cNvSpPr>
          <p:nvPr>
            <p:ph type="body" sz="half" idx="1"/>
          </p:nvPr>
        </p:nvSpPr>
        <p:spPr>
          <a:xfrm>
            <a:off x="455613" y="1593850"/>
            <a:ext cx="8240712" cy="4514850"/>
          </a:xfrm>
        </p:spPr>
        <p:txBody>
          <a:bodyPr/>
          <a:lstStyle/>
          <a:p>
            <a:pPr>
              <a:defRPr/>
            </a:pPr>
            <a:r>
              <a:rPr lang="en-GB" dirty="0"/>
              <a:t>Existing detectors</a:t>
            </a:r>
          </a:p>
          <a:p>
            <a:pPr lvl="1">
              <a:defRPr/>
            </a:pPr>
            <a:r>
              <a:rPr lang="en-GB" dirty="0"/>
              <a:t>Support Vector Machine Detector</a:t>
            </a:r>
          </a:p>
          <a:p>
            <a:pPr lvl="2">
              <a:defRPr/>
            </a:pPr>
            <a:r>
              <a:rPr lang="en-GB" sz="2000" dirty="0">
                <a:solidFill>
                  <a:srgbClr val="FF0000"/>
                </a:solidFill>
                <a:ea typeface="+mn-ea"/>
                <a:cs typeface="+mn-cs"/>
              </a:rPr>
              <a:t>CONSTANTINE PAPAGEORGIOU AND TOMASO POGGIO. ‘A Trainable System for Object Detection’ (IJCV) 2000 </a:t>
            </a:r>
            <a:r>
              <a:rPr lang="en-GB" sz="2000" dirty="0">
                <a:solidFill>
                  <a:srgbClr val="FF0000"/>
                </a:solidFill>
              </a:rPr>
              <a:t>38(1), 15–33.</a:t>
            </a:r>
            <a:endParaRPr lang="en-GB" sz="2000" dirty="0">
              <a:solidFill>
                <a:srgbClr val="FF0000"/>
              </a:solidFill>
              <a:ea typeface="+mn-ea"/>
              <a:cs typeface="+mn-cs"/>
            </a:endParaRPr>
          </a:p>
          <a:p>
            <a:pPr lvl="1">
              <a:defRPr/>
            </a:pPr>
            <a:r>
              <a:rPr lang="en-GB" dirty="0"/>
              <a:t>Viola-Jones detector</a:t>
            </a:r>
          </a:p>
          <a:p>
            <a:pPr lvl="2">
              <a:defRPr/>
            </a:pPr>
            <a:r>
              <a:rPr lang="en-GB" sz="2000" dirty="0">
                <a:solidFill>
                  <a:srgbClr val="FF0000"/>
                </a:solidFill>
              </a:rPr>
              <a:t>P. Viola and M. Jones. Robust real-time face detection. International Journal of Computer Vision (IJCV) 57(2) 137-154, 2004. </a:t>
            </a:r>
            <a:r>
              <a:rPr lang="en-GB" sz="2000" dirty="0">
                <a:solidFill>
                  <a:srgbClr val="FF0000"/>
                </a:solidFill>
                <a:hlinkClick r:id="rId2" action="ppaction://hlinkfile"/>
              </a:rPr>
              <a:t>PDF</a:t>
            </a:r>
            <a:r>
              <a:rPr lang="en-GB" sz="2000" dirty="0">
                <a:solidFill>
                  <a:srgbClr val="FF0000"/>
                </a:solidFill>
              </a:rPr>
              <a:t>. (Originally appeared in CVPR'01). </a:t>
            </a:r>
            <a:endParaRPr lang="en-GB" sz="2000" dirty="0"/>
          </a:p>
          <a:p>
            <a:pPr lvl="1">
              <a:defRPr/>
            </a:pPr>
            <a:r>
              <a:rPr lang="en-GB" dirty="0"/>
              <a:t>Histogram of Oriented Gradients Detector</a:t>
            </a:r>
          </a:p>
          <a:p>
            <a:pPr lvl="2">
              <a:defRPr/>
            </a:pPr>
            <a:r>
              <a:rPr lang="en-GB" sz="1800" dirty="0">
                <a:solidFill>
                  <a:srgbClr val="FF0000"/>
                </a:solidFill>
              </a:rPr>
              <a:t>Histograms of Oriented Gradients for Human Detection. </a:t>
            </a:r>
            <a:r>
              <a:rPr lang="en-GB" sz="1800" dirty="0" err="1">
                <a:solidFill>
                  <a:srgbClr val="FF0000"/>
                </a:solidFill>
              </a:rPr>
              <a:t>Navneet</a:t>
            </a:r>
            <a:r>
              <a:rPr lang="en-GB" sz="1800" dirty="0">
                <a:solidFill>
                  <a:srgbClr val="FF0000"/>
                </a:solidFill>
              </a:rPr>
              <a:t> </a:t>
            </a:r>
            <a:r>
              <a:rPr lang="en-GB" sz="1800" dirty="0" err="1">
                <a:solidFill>
                  <a:srgbClr val="FF0000"/>
                </a:solidFill>
              </a:rPr>
              <a:t>Dalal</a:t>
            </a:r>
            <a:r>
              <a:rPr lang="en-GB" sz="1800" dirty="0">
                <a:solidFill>
                  <a:srgbClr val="FF0000"/>
                </a:solidFill>
              </a:rPr>
              <a:t> and Bill </a:t>
            </a:r>
            <a:r>
              <a:rPr lang="en-GB" sz="1800" dirty="0" err="1">
                <a:solidFill>
                  <a:srgbClr val="FF0000"/>
                </a:solidFill>
              </a:rPr>
              <a:t>Triggs</a:t>
            </a:r>
            <a:r>
              <a:rPr lang="en-GB" sz="1800" dirty="0">
                <a:solidFill>
                  <a:srgbClr val="FF0000"/>
                </a:solidFill>
              </a:rPr>
              <a:t>. IEEE Conference on Computer Vision and Pattern Recognition (CVPR), vol. II, pages 886-893, June 2005.</a:t>
            </a:r>
          </a:p>
          <a:p>
            <a:pPr lvl="2">
              <a:defRPr/>
            </a:pPr>
            <a:endParaRPr lang="en-GB" dirty="0"/>
          </a:p>
          <a:p>
            <a:pPr lvl="2">
              <a:defRPr/>
            </a:pPr>
            <a:endParaRPr lang="en-GB"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a:xfrm>
            <a:off x="531813" y="0"/>
            <a:ext cx="8194675" cy="835025"/>
          </a:xfrm>
        </p:spPr>
        <p:txBody>
          <a:bodyPr/>
          <a:lstStyle/>
          <a:p>
            <a:pPr algn="ctr"/>
            <a:r>
              <a:rPr lang="en-US" altLang="zh-CN" sz="4000" b="1">
                <a:ea typeface="宋体" pitchFamily="2" charset="-122"/>
              </a:rPr>
              <a:t>Object Detection</a:t>
            </a:r>
          </a:p>
        </p:txBody>
      </p:sp>
      <p:sp>
        <p:nvSpPr>
          <p:cNvPr id="11267" name="Rectangle 3"/>
          <p:cNvSpPr>
            <a:spLocks noGrp="1" noChangeArrowheads="1"/>
          </p:cNvSpPr>
          <p:nvPr>
            <p:ph type="body" sz="half" idx="1"/>
          </p:nvPr>
        </p:nvSpPr>
        <p:spPr>
          <a:xfrm>
            <a:off x="531813" y="1487488"/>
            <a:ext cx="7359650" cy="1670050"/>
          </a:xfrm>
        </p:spPr>
        <p:txBody>
          <a:bodyPr/>
          <a:lstStyle/>
          <a:p>
            <a:r>
              <a:rPr lang="en-US" altLang="zh-CN" sz="2800" b="1">
                <a:ea typeface="宋体" pitchFamily="2" charset="-122"/>
              </a:rPr>
              <a:t> Single frame</a:t>
            </a:r>
          </a:p>
          <a:p>
            <a:pPr lvl="2"/>
            <a:r>
              <a:rPr lang="en-US" altLang="zh-CN" sz="2000" b="1">
                <a:ea typeface="宋体" pitchFamily="2" charset="-122"/>
              </a:rPr>
              <a:t>Sliding windows</a:t>
            </a:r>
          </a:p>
          <a:p>
            <a:pPr lvl="2"/>
            <a:r>
              <a:rPr lang="en-US" altLang="zh-CN" sz="2000" b="1">
                <a:ea typeface="宋体" pitchFamily="2" charset="-122"/>
              </a:rPr>
              <a:t>voting by parts </a:t>
            </a:r>
          </a:p>
          <a:p>
            <a:endParaRPr lang="en-US" altLang="zh-CN" sz="2800" b="1">
              <a:ea typeface="宋体" pitchFamily="2" charset="-122"/>
            </a:endParaRPr>
          </a:p>
        </p:txBody>
      </p:sp>
      <p:pic>
        <p:nvPicPr>
          <p:cNvPr id="11268" name="Picture 4" descr="00000002"/>
          <p:cNvPicPr>
            <a:picLocks noGrp="1" noChangeAspect="1" noChangeArrowheads="1"/>
          </p:cNvPicPr>
          <p:nvPr>
            <p:ph sz="half" idx="2"/>
          </p:nvPr>
        </p:nvPicPr>
        <p:blipFill>
          <a:blip r:embed="rId2" cstate="print"/>
          <a:srcRect/>
          <a:stretch>
            <a:fillRect/>
          </a:stretch>
        </p:blipFill>
        <p:spPr>
          <a:xfrm>
            <a:off x="5062538" y="1438275"/>
            <a:ext cx="3490912" cy="2620963"/>
          </a:xfrm>
          <a:noFill/>
        </p:spPr>
      </p:pic>
      <p:sp>
        <p:nvSpPr>
          <p:cNvPr id="63502" name="Rectangle 14"/>
          <p:cNvSpPr>
            <a:spLocks noChangeArrowheads="1"/>
          </p:cNvSpPr>
          <p:nvPr/>
        </p:nvSpPr>
        <p:spPr bwMode="auto">
          <a:xfrm>
            <a:off x="5138738" y="1741488"/>
            <a:ext cx="379412" cy="760412"/>
          </a:xfrm>
          <a:prstGeom prst="rect">
            <a:avLst/>
          </a:prstGeom>
          <a:solidFill>
            <a:schemeClr val="accent1">
              <a:alpha val="10196"/>
            </a:schemeClr>
          </a:solidFill>
          <a:ln w="57150">
            <a:solidFill>
              <a:srgbClr val="FF0000"/>
            </a:solidFill>
            <a:miter lim="800000"/>
            <a:headEnd/>
            <a:tailEnd/>
          </a:ln>
        </p:spPr>
        <p:txBody>
          <a:bodyPr wrap="none" lIns="91074" tIns="45537" rIns="91074" bIns="45537" anchor="ctr"/>
          <a:lstStyle/>
          <a:p>
            <a:endParaRPr lang="en-US"/>
          </a:p>
        </p:txBody>
      </p:sp>
      <p:grpSp>
        <p:nvGrpSpPr>
          <p:cNvPr id="2" name="Group 18"/>
          <p:cNvGrpSpPr>
            <a:grpSpLocks/>
          </p:cNvGrpSpPr>
          <p:nvPr/>
        </p:nvGrpSpPr>
        <p:grpSpPr bwMode="auto">
          <a:xfrm>
            <a:off x="552450" y="3362325"/>
            <a:ext cx="8194675" cy="3340100"/>
            <a:chOff x="288" y="2112"/>
            <a:chExt cx="5184" cy="2112"/>
          </a:xfrm>
        </p:grpSpPr>
        <p:pic>
          <p:nvPicPr>
            <p:cNvPr id="11271" name="Picture 5" descr="00000009"/>
            <p:cNvPicPr>
              <a:picLocks noChangeAspect="1" noChangeArrowheads="1"/>
            </p:cNvPicPr>
            <p:nvPr/>
          </p:nvPicPr>
          <p:blipFill>
            <a:blip r:embed="rId3" cstate="print"/>
            <a:srcRect/>
            <a:stretch>
              <a:fillRect/>
            </a:stretch>
          </p:blipFill>
          <p:spPr bwMode="auto">
            <a:xfrm>
              <a:off x="3648" y="2894"/>
              <a:ext cx="876" cy="658"/>
            </a:xfrm>
            <a:prstGeom prst="rect">
              <a:avLst/>
            </a:prstGeom>
            <a:noFill/>
            <a:ln w="9525">
              <a:noFill/>
              <a:miter lim="800000"/>
              <a:headEnd/>
              <a:tailEnd/>
            </a:ln>
          </p:spPr>
        </p:pic>
        <p:pic>
          <p:nvPicPr>
            <p:cNvPr id="11272" name="Picture 6" descr="00000002"/>
            <p:cNvPicPr>
              <a:picLocks noChangeAspect="1" noChangeArrowheads="1"/>
            </p:cNvPicPr>
            <p:nvPr/>
          </p:nvPicPr>
          <p:blipFill>
            <a:blip r:embed="rId4" cstate="print"/>
            <a:srcRect/>
            <a:stretch>
              <a:fillRect/>
            </a:stretch>
          </p:blipFill>
          <p:spPr bwMode="auto">
            <a:xfrm>
              <a:off x="3744" y="2990"/>
              <a:ext cx="876" cy="658"/>
            </a:xfrm>
            <a:prstGeom prst="rect">
              <a:avLst/>
            </a:prstGeom>
            <a:noFill/>
            <a:ln w="9525">
              <a:noFill/>
              <a:miter lim="800000"/>
              <a:headEnd/>
              <a:tailEnd/>
            </a:ln>
          </p:spPr>
        </p:pic>
        <p:pic>
          <p:nvPicPr>
            <p:cNvPr id="11273" name="Picture 7" descr="00000003"/>
            <p:cNvPicPr>
              <a:picLocks noChangeAspect="1" noChangeArrowheads="1"/>
            </p:cNvPicPr>
            <p:nvPr/>
          </p:nvPicPr>
          <p:blipFill>
            <a:blip r:embed="rId5" cstate="print"/>
            <a:srcRect/>
            <a:stretch>
              <a:fillRect/>
            </a:stretch>
          </p:blipFill>
          <p:spPr bwMode="auto">
            <a:xfrm>
              <a:off x="3840" y="3086"/>
              <a:ext cx="876" cy="658"/>
            </a:xfrm>
            <a:prstGeom prst="rect">
              <a:avLst/>
            </a:prstGeom>
            <a:noFill/>
            <a:ln w="9525">
              <a:noFill/>
              <a:miter lim="800000"/>
              <a:headEnd/>
              <a:tailEnd/>
            </a:ln>
          </p:spPr>
        </p:pic>
        <p:pic>
          <p:nvPicPr>
            <p:cNvPr id="11274" name="Picture 8" descr="00000004"/>
            <p:cNvPicPr>
              <a:picLocks noChangeAspect="1" noChangeArrowheads="1"/>
            </p:cNvPicPr>
            <p:nvPr/>
          </p:nvPicPr>
          <p:blipFill>
            <a:blip r:embed="rId6" cstate="print"/>
            <a:srcRect/>
            <a:stretch>
              <a:fillRect/>
            </a:stretch>
          </p:blipFill>
          <p:spPr bwMode="auto">
            <a:xfrm>
              <a:off x="3936" y="3182"/>
              <a:ext cx="876" cy="658"/>
            </a:xfrm>
            <a:prstGeom prst="rect">
              <a:avLst/>
            </a:prstGeom>
            <a:noFill/>
            <a:ln w="9525">
              <a:noFill/>
              <a:miter lim="800000"/>
              <a:headEnd/>
              <a:tailEnd/>
            </a:ln>
          </p:spPr>
        </p:pic>
        <p:pic>
          <p:nvPicPr>
            <p:cNvPr id="11275" name="Picture 9" descr="00000005"/>
            <p:cNvPicPr>
              <a:picLocks noChangeAspect="1" noChangeArrowheads="1"/>
            </p:cNvPicPr>
            <p:nvPr/>
          </p:nvPicPr>
          <p:blipFill>
            <a:blip r:embed="rId7" cstate="print"/>
            <a:srcRect/>
            <a:stretch>
              <a:fillRect/>
            </a:stretch>
          </p:blipFill>
          <p:spPr bwMode="auto">
            <a:xfrm>
              <a:off x="4032" y="3278"/>
              <a:ext cx="876" cy="658"/>
            </a:xfrm>
            <a:prstGeom prst="rect">
              <a:avLst/>
            </a:prstGeom>
            <a:noFill/>
            <a:ln w="9525">
              <a:noFill/>
              <a:miter lim="800000"/>
              <a:headEnd/>
              <a:tailEnd/>
            </a:ln>
          </p:spPr>
        </p:pic>
        <p:pic>
          <p:nvPicPr>
            <p:cNvPr id="11276" name="Picture 10" descr="00000006"/>
            <p:cNvPicPr>
              <a:picLocks noChangeAspect="1" noChangeArrowheads="1"/>
            </p:cNvPicPr>
            <p:nvPr/>
          </p:nvPicPr>
          <p:blipFill>
            <a:blip r:embed="rId8" cstate="print"/>
            <a:srcRect/>
            <a:stretch>
              <a:fillRect/>
            </a:stretch>
          </p:blipFill>
          <p:spPr bwMode="auto">
            <a:xfrm>
              <a:off x="4128" y="3374"/>
              <a:ext cx="876" cy="658"/>
            </a:xfrm>
            <a:prstGeom prst="rect">
              <a:avLst/>
            </a:prstGeom>
            <a:noFill/>
            <a:ln w="9525">
              <a:noFill/>
              <a:miter lim="800000"/>
              <a:headEnd/>
              <a:tailEnd/>
            </a:ln>
          </p:spPr>
        </p:pic>
        <p:pic>
          <p:nvPicPr>
            <p:cNvPr id="11277" name="Picture 11" descr="00000007"/>
            <p:cNvPicPr>
              <a:picLocks noChangeAspect="1" noChangeArrowheads="1"/>
            </p:cNvPicPr>
            <p:nvPr/>
          </p:nvPicPr>
          <p:blipFill>
            <a:blip r:embed="rId9" cstate="print"/>
            <a:srcRect/>
            <a:stretch>
              <a:fillRect/>
            </a:stretch>
          </p:blipFill>
          <p:spPr bwMode="auto">
            <a:xfrm>
              <a:off x="4224" y="3470"/>
              <a:ext cx="876" cy="658"/>
            </a:xfrm>
            <a:prstGeom prst="rect">
              <a:avLst/>
            </a:prstGeom>
            <a:noFill/>
            <a:ln w="9525">
              <a:noFill/>
              <a:miter lim="800000"/>
              <a:headEnd/>
              <a:tailEnd/>
            </a:ln>
          </p:spPr>
        </p:pic>
        <p:pic>
          <p:nvPicPr>
            <p:cNvPr id="11278" name="Picture 12" descr="00000008"/>
            <p:cNvPicPr>
              <a:picLocks noChangeAspect="1" noChangeArrowheads="1"/>
            </p:cNvPicPr>
            <p:nvPr/>
          </p:nvPicPr>
          <p:blipFill>
            <a:blip r:embed="rId10" cstate="print"/>
            <a:srcRect/>
            <a:stretch>
              <a:fillRect/>
            </a:stretch>
          </p:blipFill>
          <p:spPr bwMode="auto">
            <a:xfrm>
              <a:off x="4320" y="3566"/>
              <a:ext cx="876" cy="658"/>
            </a:xfrm>
            <a:prstGeom prst="rect">
              <a:avLst/>
            </a:prstGeom>
            <a:noFill/>
            <a:ln w="9525">
              <a:noFill/>
              <a:miter lim="800000"/>
              <a:headEnd/>
              <a:tailEnd/>
            </a:ln>
          </p:spPr>
        </p:pic>
        <p:sp>
          <p:nvSpPr>
            <p:cNvPr id="11279" name="Line 13"/>
            <p:cNvSpPr>
              <a:spLocks noChangeShapeType="1"/>
            </p:cNvSpPr>
            <p:nvPr/>
          </p:nvSpPr>
          <p:spPr bwMode="auto">
            <a:xfrm>
              <a:off x="4704" y="2894"/>
              <a:ext cx="768" cy="768"/>
            </a:xfrm>
            <a:prstGeom prst="line">
              <a:avLst/>
            </a:prstGeom>
            <a:noFill/>
            <a:ln w="53975">
              <a:solidFill>
                <a:schemeClr val="tx1"/>
              </a:solidFill>
              <a:round/>
              <a:headEnd/>
              <a:tailEnd type="stealth" w="lg" len="lg"/>
            </a:ln>
          </p:spPr>
          <p:txBody>
            <a:bodyPr/>
            <a:lstStyle/>
            <a:p>
              <a:endParaRPr lang="en-GB"/>
            </a:p>
          </p:txBody>
        </p:sp>
        <p:sp>
          <p:nvSpPr>
            <p:cNvPr id="63504" name="Rectangle 16"/>
            <p:cNvSpPr>
              <a:spLocks noChangeArrowheads="1"/>
            </p:cNvSpPr>
            <p:nvPr/>
          </p:nvSpPr>
          <p:spPr bwMode="auto">
            <a:xfrm>
              <a:off x="288" y="2112"/>
              <a:ext cx="4656" cy="1056"/>
            </a:xfrm>
            <a:prstGeom prst="rect">
              <a:avLst/>
            </a:prstGeom>
            <a:noFill/>
            <a:ln w="9525">
              <a:noFill/>
              <a:miter lim="800000"/>
              <a:headEnd/>
              <a:tailEnd/>
            </a:ln>
            <a:effectLst/>
          </p:spPr>
          <p:txBody>
            <a:bodyPr/>
            <a:lstStyle/>
            <a:p>
              <a:pPr marL="341313" indent="-341313">
                <a:lnSpc>
                  <a:spcPct val="90000"/>
                </a:lnSpc>
                <a:spcBef>
                  <a:spcPct val="20000"/>
                </a:spcBef>
                <a:buClr>
                  <a:schemeClr val="hlink"/>
                </a:buClr>
                <a:buFontTx/>
                <a:buBlip>
                  <a:blip r:embed="rId11"/>
                </a:buBlip>
                <a:defRPr/>
              </a:pPr>
              <a:r>
                <a:rPr lang="en-US" altLang="zh-CN" sz="2800" b="1">
                  <a:effectLst>
                    <a:outerShdw blurRad="38100" dist="38100" dir="2700000" algn="tl">
                      <a:srgbClr val="C0C0C0"/>
                    </a:outerShdw>
                  </a:effectLst>
                  <a:ea typeface="宋体" pitchFamily="2" charset="-122"/>
                </a:rPr>
                <a:t> Video</a:t>
              </a:r>
            </a:p>
            <a:p>
              <a:pPr marL="1138238" lvl="2" indent="-227013">
                <a:spcBef>
                  <a:spcPct val="20000"/>
                </a:spcBef>
                <a:buClr>
                  <a:schemeClr val="hlink"/>
                </a:buClr>
                <a:buFontTx/>
                <a:buBlip>
                  <a:blip r:embed="rId11"/>
                </a:buBlip>
                <a:defRPr/>
              </a:pPr>
              <a:r>
                <a:rPr lang="en-US" altLang="zh-CN" sz="2000" b="1">
                  <a:effectLst>
                    <a:outerShdw blurRad="38100" dist="38100" dir="2700000" algn="tl">
                      <a:srgbClr val="C0C0C0"/>
                    </a:outerShdw>
                  </a:effectLst>
                  <a:ea typeface="宋体" pitchFamily="2" charset="-122"/>
                </a:rPr>
                <a:t>Motion propagation</a:t>
              </a:r>
            </a:p>
            <a:p>
              <a:pPr marL="1592263" lvl="3" indent="-227013">
                <a:spcBef>
                  <a:spcPct val="20000"/>
                </a:spcBef>
                <a:buFontTx/>
                <a:buChar char="–"/>
                <a:defRPr/>
              </a:pPr>
              <a:r>
                <a:rPr lang="en-US" altLang="zh-CN" b="1">
                  <a:effectLst>
                    <a:outerShdw blurRad="38100" dist="38100" dir="2700000" algn="tl">
                      <a:srgbClr val="C0C0C0"/>
                    </a:outerShdw>
                  </a:effectLst>
                  <a:ea typeface="宋体" pitchFamily="2" charset="-122"/>
                </a:rPr>
                <a:t>Tracking </a:t>
              </a:r>
            </a:p>
            <a:p>
              <a:pPr marL="1592263" lvl="3" indent="-227013">
                <a:spcBef>
                  <a:spcPct val="20000"/>
                </a:spcBef>
                <a:buFontTx/>
                <a:buChar char="–"/>
                <a:defRPr/>
              </a:pPr>
              <a:r>
                <a:rPr lang="en-US" altLang="zh-CN" b="1">
                  <a:effectLst>
                    <a:outerShdw blurRad="38100" dist="38100" dir="2700000" algn="tl">
                      <a:srgbClr val="C0C0C0"/>
                    </a:outerShdw>
                  </a:effectLst>
                  <a:ea typeface="宋体" pitchFamily="2" charset="-122"/>
                </a:rPr>
                <a:t>Background extraction</a:t>
              </a:r>
            </a:p>
            <a:p>
              <a:pPr marL="341313" indent="-341313">
                <a:lnSpc>
                  <a:spcPct val="90000"/>
                </a:lnSpc>
                <a:spcBef>
                  <a:spcPct val="20000"/>
                </a:spcBef>
                <a:buClr>
                  <a:schemeClr val="hlink"/>
                </a:buClr>
                <a:buFontTx/>
                <a:buBlip>
                  <a:blip r:embed="rId11"/>
                </a:buBlip>
                <a:defRPr/>
              </a:pPr>
              <a:endParaRPr lang="en-US" altLang="zh-CN" sz="2800" b="1">
                <a:effectLst>
                  <a:outerShdw blurRad="38100" dist="38100" dir="2700000" algn="tl">
                    <a:srgbClr val="C0C0C0"/>
                  </a:outerShdw>
                </a:effectLst>
                <a:ea typeface="宋体" pitchFamily="2"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repeatCount="2000" accel="50000" decel="50000" fill="hold" grpId="0" nodeType="clickEffect">
                                  <p:stCondLst>
                                    <p:cond delay="0"/>
                                  </p:stCondLst>
                                  <p:childTnLst>
                                    <p:animMotion origin="layout" path="M 0.05086 0.01388 C 0.15503 0.00694 0.25937 4.44444E-6 0.30104 0.00694 C 0.34271 0.01388 0.34271 0.04907 0.30104 0.05509 C 0.25937 0.06111 0.09149 0.03773 0.05086 0.04375 C 0.01024 0.04976 0.01423 0.08541 0.05694 0.09189 C 0.09965 0.09838 0.26614 0.08032 0.30711 0.08263 C 0.34826 0.08495 0.3467 0.10185 0.30312 0.10578 C 0.25937 0.10972 0.08541 0.1 0.04479 0.10578 C 0.00416 0.11157 0.01458 0.13634 0.05868 0.14027 C 0.10277 0.14421 0.26753 0.13055 0.3092 0.1287 " pathEditMode="relative" rAng="0" ptsTypes="aaaaaaaaaA">
                                      <p:cBhvr>
                                        <p:cTn id="6" dur="2000" fill="hold"/>
                                        <p:tgtEl>
                                          <p:spTgt spid="63502"/>
                                        </p:tgtEl>
                                        <p:attrNameLst>
                                          <p:attrName>ppt_x</p:attrName>
                                          <p:attrName>ppt_y</p:attrName>
                                        </p:attrNameLst>
                                      </p:cBhvr>
                                      <p:rCtr x="12500" y="5800"/>
                                    </p:animMotion>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50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endParaRPr lang="en-US"/>
          </a:p>
        </p:txBody>
      </p:sp>
      <p:sp>
        <p:nvSpPr>
          <p:cNvPr id="12291" name="Rectangle 3"/>
          <p:cNvSpPr>
            <a:spLocks noGrp="1" noChangeArrowheads="1"/>
          </p:cNvSpPr>
          <p:nvPr>
            <p:ph type="body" idx="1"/>
          </p:nvPr>
        </p:nvSpPr>
        <p:spPr/>
        <p:txBody>
          <a:bodyPr/>
          <a:lstStyle/>
          <a:p>
            <a:endParaRPr lang="en-US"/>
          </a:p>
        </p:txBody>
      </p:sp>
      <p:pic>
        <p:nvPicPr>
          <p:cNvPr id="12292" name="Picture 4"/>
          <p:cNvPicPr>
            <a:picLocks noChangeAspect="1" noChangeArrowheads="1"/>
          </p:cNvPicPr>
          <p:nvPr/>
        </p:nvPicPr>
        <p:blipFill>
          <a:blip r:embed="rId2" cstate="print"/>
          <a:srcRect/>
          <a:stretch>
            <a:fillRect/>
          </a:stretch>
        </p:blipFill>
        <p:spPr bwMode="auto">
          <a:xfrm>
            <a:off x="0" y="0"/>
            <a:ext cx="9105900" cy="6834188"/>
          </a:xfrm>
          <a:prstGeom prst="rect">
            <a:avLst/>
          </a:prstGeom>
          <a:noFill/>
          <a:ln w="9525">
            <a:noFill/>
            <a:miter lim="800000"/>
            <a:headEnd/>
            <a:tailEnd/>
          </a:ln>
        </p:spPr>
      </p:pic>
      <p:sp>
        <p:nvSpPr>
          <p:cNvPr id="12293" name="Text Box 5"/>
          <p:cNvSpPr txBox="1">
            <a:spLocks noChangeArrowheads="1"/>
          </p:cNvSpPr>
          <p:nvPr/>
        </p:nvSpPr>
        <p:spPr bwMode="auto">
          <a:xfrm>
            <a:off x="6146800" y="6467475"/>
            <a:ext cx="2959100" cy="368300"/>
          </a:xfrm>
          <a:prstGeom prst="rect">
            <a:avLst/>
          </a:prstGeom>
          <a:noFill/>
          <a:ln w="9525">
            <a:noFill/>
            <a:miter lim="800000"/>
            <a:headEnd/>
            <a:tailEnd/>
          </a:ln>
        </p:spPr>
        <p:txBody>
          <a:bodyPr lIns="91074" tIns="45537" rIns="91074" bIns="45537">
            <a:spAutoFit/>
          </a:bodyPr>
          <a:lstStyle/>
          <a:p>
            <a:pPr>
              <a:spcBef>
                <a:spcPct val="50000"/>
              </a:spcBef>
            </a:pPr>
            <a:r>
              <a:rPr lang="en-US">
                <a:solidFill>
                  <a:schemeClr val="bg1"/>
                </a:solidFill>
              </a:rPr>
              <a:t>Slides from Sminchisescu</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b="1" dirty="0"/>
              <a:t>Robust Real-Time Face Detection </a:t>
            </a:r>
          </a:p>
        </p:txBody>
      </p:sp>
      <p:pic>
        <p:nvPicPr>
          <p:cNvPr id="28674" name="Picture 2"/>
          <p:cNvPicPr>
            <a:picLocks noChangeAspect="1" noChangeArrowheads="1"/>
          </p:cNvPicPr>
          <p:nvPr/>
        </p:nvPicPr>
        <p:blipFill>
          <a:blip r:embed="rId2" cstate="print"/>
          <a:srcRect/>
          <a:stretch>
            <a:fillRect/>
          </a:stretch>
        </p:blipFill>
        <p:spPr bwMode="auto">
          <a:xfrm>
            <a:off x="2248694" y="1616100"/>
            <a:ext cx="3960440" cy="3932550"/>
          </a:xfrm>
          <a:prstGeom prst="rect">
            <a:avLst/>
          </a:prstGeom>
          <a:noFill/>
          <a:ln w="9525">
            <a:noFill/>
            <a:miter lim="800000"/>
            <a:headEnd/>
            <a:tailEnd/>
          </a:ln>
        </p:spPr>
      </p:pic>
      <p:sp>
        <p:nvSpPr>
          <p:cNvPr id="5" name="Title 1"/>
          <p:cNvSpPr txBox="1">
            <a:spLocks/>
          </p:cNvSpPr>
          <p:nvPr/>
        </p:nvSpPr>
        <p:spPr bwMode="auto">
          <a:xfrm>
            <a:off x="448494" y="5648548"/>
            <a:ext cx="7772400" cy="715962"/>
          </a:xfrm>
          <a:prstGeom prst="rect">
            <a:avLst/>
          </a:prstGeom>
          <a:noFill/>
          <a:ln w="12700">
            <a:noFill/>
            <a:miter lim="800000"/>
            <a:headEnd/>
            <a:tailEnd/>
          </a:ln>
        </p:spPr>
        <p:txBody>
          <a:bodyPr vert="horz" wrap="square" lIns="90468" tIns="44440" rIns="90468" bIns="44440" numCol="1" anchor="b"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GB" sz="2800" b="1" i="0" u="none" strike="noStrike" kern="0" cap="none" spc="0" normalizeH="0" baseline="0" noProof="0" dirty="0">
                <a:ln>
                  <a:noFill/>
                </a:ln>
                <a:solidFill>
                  <a:schemeClr val="tx2"/>
                </a:solidFill>
                <a:effectLst/>
                <a:uLnTx/>
                <a:uFillTx/>
                <a:latin typeface="+mj-lt"/>
                <a:ea typeface="+mj-ea"/>
                <a:cs typeface="+mj-cs"/>
              </a:rPr>
              <a:t>Viola and Jones – IJCV 2004</a:t>
            </a:r>
          </a:p>
        </p:txBody>
      </p:sp>
    </p:spTree>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TIMING" val="|20.1|26"/>
</p:tagLst>
</file>

<file path=ppt/tags/tag2.xml><?xml version="1.0" encoding="utf-8"?>
<p:tagLst xmlns:a="http://schemas.openxmlformats.org/drawingml/2006/main" xmlns:r="http://schemas.openxmlformats.org/officeDocument/2006/relationships" xmlns:p="http://schemas.openxmlformats.org/presentationml/2006/main">
  <p:tag name="TIMING" val="|20.1|26"/>
</p:tagLst>
</file>

<file path=ppt/theme/theme1.xml><?xml version="1.0" encoding="utf-8"?>
<a:theme xmlns:a="http://schemas.openxmlformats.org/drawingml/2006/main" name="My Scheme">
  <a:themeElements>
    <a:clrScheme name="">
      <a:dk1>
        <a:srgbClr val="000000"/>
      </a:dk1>
      <a:lt1>
        <a:srgbClr val="FFFFFF"/>
      </a:lt1>
      <a:dk2>
        <a:srgbClr val="081D58"/>
      </a:dk2>
      <a:lt2>
        <a:srgbClr val="919191"/>
      </a:lt2>
      <a:accent1>
        <a:srgbClr val="FC0128"/>
      </a:accent1>
      <a:accent2>
        <a:srgbClr val="063DE8"/>
      </a:accent2>
      <a:accent3>
        <a:srgbClr val="FFFFFF"/>
      </a:accent3>
      <a:accent4>
        <a:srgbClr val="000000"/>
      </a:accent4>
      <a:accent5>
        <a:srgbClr val="FDAAAC"/>
      </a:accent5>
      <a:accent6>
        <a:srgbClr val="0536D2"/>
      </a:accent6>
      <a:hlink>
        <a:srgbClr val="00DFCA"/>
      </a:hlink>
      <a:folHlink>
        <a:srgbClr val="EAEC5E"/>
      </a:folHlink>
    </a:clrScheme>
    <a:fontScheme name="teaching note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flat" cmpd="sng" algn="ctr">
          <a:solidFill>
            <a:schemeClr val="accent2"/>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0"/>
          </a:spcBef>
          <a:spcAft>
            <a:spcPct val="0"/>
          </a:spcAft>
          <a:buClrTx/>
          <a:buSzTx/>
          <a:buFontTx/>
          <a:buNone/>
          <a:tabLst/>
          <a:defRPr kumimoji="0" lang="en-GB" sz="18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noFill/>
        <a:ln w="12700" cap="flat" cmpd="sng" algn="ctr">
          <a:solidFill>
            <a:schemeClr val="accent2"/>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0"/>
          </a:spcBef>
          <a:spcAft>
            <a:spcPct val="0"/>
          </a:spcAft>
          <a:buClrTx/>
          <a:buSzTx/>
          <a:buFontTx/>
          <a:buNone/>
          <a:tabLst/>
          <a:defRPr kumimoji="0" lang="en-GB" sz="18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teaching note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eaching note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eaching note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eaching note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eaching note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eaching note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eaching note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B9C9C2F847686C4D9E5E56E79CC7722C" ma:contentTypeVersion="0" ma:contentTypeDescription="Create a new document." ma:contentTypeScope="" ma:versionID="dfd0e4a4363f9208532ec174e4c5c4c3">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Props1.xml><?xml version="1.0" encoding="utf-8"?>
<ds:datastoreItem xmlns:ds="http://schemas.openxmlformats.org/officeDocument/2006/customXml" ds:itemID="{A2190C4E-6F80-4D56-B48B-71612FC49F08}">
  <ds:schemaRefs>
    <ds:schemaRef ds:uri="http://schemas.microsoft.com/office/2006/metadata/properties"/>
  </ds:schemaRefs>
</ds:datastoreItem>
</file>

<file path=customXml/itemProps2.xml><?xml version="1.0" encoding="utf-8"?>
<ds:datastoreItem xmlns:ds="http://schemas.openxmlformats.org/officeDocument/2006/customXml" ds:itemID="{B2317F5D-DE19-4ECA-86FE-2201DFE3B764}">
  <ds:schemaRefs>
    <ds:schemaRef ds:uri="http://schemas.microsoft.com/sharepoint/v3/contenttype/forms"/>
  </ds:schemaRefs>
</ds:datastoreItem>
</file>

<file path=customXml/itemProps3.xml><?xml version="1.0" encoding="utf-8"?>
<ds:datastoreItem xmlns:ds="http://schemas.openxmlformats.org/officeDocument/2006/customXml" ds:itemID="{AB23C0A3-DA91-46A3-B25B-B2FB1921C74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docProps/app.xml><?xml version="1.0" encoding="utf-8"?>
<Properties xmlns="http://schemas.openxmlformats.org/officeDocument/2006/extended-properties" xmlns:vt="http://schemas.openxmlformats.org/officeDocument/2006/docPropsVTypes">
  <Template>module_overview</Template>
  <TotalTime>26045</TotalTime>
  <Pages>196</Pages>
  <Words>1771</Words>
  <Application>Microsoft Office PowerPoint</Application>
  <PresentationFormat>Custom</PresentationFormat>
  <Paragraphs>247</Paragraphs>
  <Slides>43</Slides>
  <Notes>2</Notes>
  <HiddenSlides>0</HiddenSlides>
  <MMClips>2</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1</vt:i4>
      </vt:variant>
      <vt:variant>
        <vt:lpstr>Slide Titles</vt:lpstr>
      </vt:variant>
      <vt:variant>
        <vt:i4>43</vt:i4>
      </vt:variant>
    </vt:vector>
  </HeadingPairs>
  <TitlesOfParts>
    <vt:vector size="49" baseType="lpstr">
      <vt:lpstr>Arial</vt:lpstr>
      <vt:lpstr>Times New Roman</vt:lpstr>
      <vt:lpstr>Wingdings</vt:lpstr>
      <vt:lpstr>Wingdings 2</vt:lpstr>
      <vt:lpstr>My Scheme</vt:lpstr>
      <vt:lpstr>Equation</vt:lpstr>
      <vt:lpstr>Computer Vision</vt:lpstr>
      <vt:lpstr>Outline</vt:lpstr>
      <vt:lpstr>Why is human detection important?</vt:lpstr>
      <vt:lpstr>Challenges</vt:lpstr>
      <vt:lpstr>People Detection</vt:lpstr>
      <vt:lpstr>Summary of Static Detectors</vt:lpstr>
      <vt:lpstr>Object Detection</vt:lpstr>
      <vt:lpstr>PowerPoint Presentation</vt:lpstr>
      <vt:lpstr>Robust Real-Time Face Detection </vt:lpstr>
      <vt:lpstr>Harr-like Rectangle Features</vt:lpstr>
      <vt:lpstr>Integral Image</vt:lpstr>
      <vt:lpstr>Integral Image</vt:lpstr>
      <vt:lpstr>Classification-Traditional Boosting</vt:lpstr>
      <vt:lpstr>Adaboost Demo</vt:lpstr>
      <vt:lpstr>Features Selected by Adaboost</vt:lpstr>
      <vt:lpstr>Attention Cascade</vt:lpstr>
      <vt:lpstr>Training the Attention Cascade</vt:lpstr>
      <vt:lpstr>The Training Algorithm for Cascaded Detector</vt:lpstr>
      <vt:lpstr>Performance: Cascade Vs. Non Cascade</vt:lpstr>
      <vt:lpstr>Face Detection Results</vt:lpstr>
      <vt:lpstr>Dynamic Pedestrians Detection</vt:lpstr>
      <vt:lpstr>Pedestrian Detection (V-J)</vt:lpstr>
      <vt:lpstr>Extension of V-J for motion features</vt:lpstr>
      <vt:lpstr>PowerPoint Presentation</vt:lpstr>
      <vt:lpstr>Pedestrian Detection (V-J)</vt:lpstr>
      <vt:lpstr>Detection Results Demo</vt:lpstr>
      <vt:lpstr>Summary of V-J detector</vt:lpstr>
      <vt:lpstr>PowerPoint Presentation</vt:lpstr>
      <vt:lpstr>Feature Sets</vt:lpstr>
      <vt:lpstr>Histogram of Oriented Gradients</vt:lpstr>
      <vt:lpstr>Gamma/Colour Normalisation</vt:lpstr>
      <vt:lpstr>Gradient Computation</vt:lpstr>
      <vt:lpstr>Orientation and Spatial Voting</vt:lpstr>
      <vt:lpstr>Orientation and Spatial Voting</vt:lpstr>
      <vt:lpstr>Contrast Normalization</vt:lpstr>
      <vt:lpstr>Whole Detector</vt:lpstr>
      <vt:lpstr>Training</vt:lpstr>
      <vt:lpstr>Sliding Detection</vt:lpstr>
      <vt:lpstr>HOG Extensions</vt:lpstr>
      <vt:lpstr>Histogram of Optical Flow</vt:lpstr>
      <vt:lpstr>HOG vs. SIFT (Lowe04 IJCV)</vt:lpstr>
      <vt:lpstr>What We Have Learnt Today</vt:lpstr>
      <vt:lpstr>Computer Vision</vt:lpstr>
    </vt:vector>
  </TitlesOfParts>
  <Company>Queen's Univeristy of Belfast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Software Engineering</dc:title>
  <dc:subject>Software Engineering</dc:subject>
  <dc:creator>dgreer</dc:creator>
  <cp:keywords>Software Engineering</cp:keywords>
  <dc:description/>
  <cp:lastModifiedBy>Jianguo Zhang (Staff)</cp:lastModifiedBy>
  <cp:revision>458</cp:revision>
  <cp:lastPrinted>2001-02-02T15:06:21Z</cp:lastPrinted>
  <dcterms:created xsi:type="dcterms:W3CDTF">2001-01-30T14:51:15Z</dcterms:created>
  <dcterms:modified xsi:type="dcterms:W3CDTF">2020-10-07T09:15:41Z</dcterms:modified>
</cp:coreProperties>
</file>